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7" r:id="rId2"/>
    <p:sldId id="258" r:id="rId3"/>
    <p:sldId id="274" r:id="rId4"/>
    <p:sldId id="260" r:id="rId5"/>
    <p:sldId id="262" r:id="rId6"/>
    <p:sldId id="263" r:id="rId7"/>
    <p:sldId id="309" r:id="rId8"/>
    <p:sldId id="310" r:id="rId9"/>
    <p:sldId id="303" r:id="rId10"/>
    <p:sldId id="264" r:id="rId11"/>
    <p:sldId id="304" r:id="rId12"/>
    <p:sldId id="285" r:id="rId13"/>
    <p:sldId id="279" r:id="rId14"/>
    <p:sldId id="280" r:id="rId15"/>
    <p:sldId id="305" r:id="rId16"/>
    <p:sldId id="286" r:id="rId17"/>
    <p:sldId id="290" r:id="rId18"/>
    <p:sldId id="306" r:id="rId19"/>
    <p:sldId id="283" r:id="rId20"/>
    <p:sldId id="311" r:id="rId21"/>
    <p:sldId id="313" r:id="rId22"/>
    <p:sldId id="314" r:id="rId23"/>
    <p:sldId id="315" r:id="rId24"/>
    <p:sldId id="307" r:id="rId25"/>
    <p:sldId id="308" r:id="rId26"/>
    <p:sldId id="302" r:id="rId27"/>
    <p:sldId id="312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吳輝午" initials="吳輝午" lastIdx="1" clrIdx="0">
    <p:extLst>
      <p:ext uri="{19B8F6BF-5375-455C-9EA6-DF929625EA0E}">
        <p15:presenceInfo xmlns:p15="http://schemas.microsoft.com/office/powerpoint/2012/main" userId="吳輝午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F76"/>
    <a:srgbClr val="56F43C"/>
    <a:srgbClr val="C55A11"/>
    <a:srgbClr val="0000FF"/>
    <a:srgbClr val="002A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956" autoAdjust="0"/>
    <p:restoredTop sz="94343" autoAdjust="0"/>
  </p:normalViewPr>
  <p:slideViewPr>
    <p:cSldViewPr snapToGrid="0">
      <p:cViewPr varScale="1">
        <p:scale>
          <a:sx n="69" d="100"/>
          <a:sy n="69" d="100"/>
        </p:scale>
        <p:origin x="1146" y="5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3200084\Desktop\239%20PCS%20RMA\luu%20lai\EXCEL%20SO%20DO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2000" b="1" dirty="0" smtClean="0">
                <a:solidFill>
                  <a:srgbClr val="002F76"/>
                </a:solidFill>
              </a:rPr>
              <a:t>Top block fail</a:t>
            </a:r>
            <a:endParaRPr lang="en-US" sz="2000" b="1" dirty="0">
              <a:solidFill>
                <a:srgbClr val="002F76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Sheet2!$F$1</c:f>
              <c:strCache>
                <c:ptCount val="1"/>
                <c:pt idx="0">
                  <c:v>Q'ty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2.7777777777777779E-3"/>
                  <c:y val="1.38888888888888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47CA-45D2-AADC-2F5C2FBCF56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Sheet2!$E$2:$E$5</c:f>
              <c:strCache>
                <c:ptCount val="4"/>
                <c:pt idx="0">
                  <c:v>Ethernet block fail</c:v>
                </c:pt>
                <c:pt idx="1">
                  <c:v>System block fail</c:v>
                </c:pt>
                <c:pt idx="2">
                  <c:v>No boot</c:v>
                </c:pt>
                <c:pt idx="3">
                  <c:v>eMMC Block fail</c:v>
                </c:pt>
              </c:strCache>
            </c:strRef>
          </c:cat>
          <c:val>
            <c:numRef>
              <c:f>Sheet2!$F$2:$F$5</c:f>
              <c:numCache>
                <c:formatCode>General</c:formatCode>
                <c:ptCount val="4"/>
                <c:pt idx="0">
                  <c:v>13</c:v>
                </c:pt>
                <c:pt idx="1">
                  <c:v>6</c:v>
                </c:pt>
                <c:pt idx="2">
                  <c:v>5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7CA-45D2-AADC-2F5C2FBCF56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98762264"/>
        <c:axId val="498758328"/>
      </c:barChart>
      <c:lineChart>
        <c:grouping val="standard"/>
        <c:varyColors val="0"/>
        <c:ser>
          <c:idx val="1"/>
          <c:order val="1"/>
          <c:tx>
            <c:strRef>
              <c:f>Sheet2!$G$1</c:f>
              <c:strCache>
                <c:ptCount val="1"/>
                <c:pt idx="0">
                  <c:v>Rate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1"/>
              <c:layout>
                <c:manualLayout>
                  <c:x val="-3.6882108486439198E-2"/>
                  <c:y val="-0.11339129483814524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47CA-45D2-AADC-2F5C2FBCF56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Sheet2!$E$2:$E$5</c:f>
              <c:strCache>
                <c:ptCount val="4"/>
                <c:pt idx="0">
                  <c:v>Ethernet block fail</c:v>
                </c:pt>
                <c:pt idx="1">
                  <c:v>System block fail</c:v>
                </c:pt>
                <c:pt idx="2">
                  <c:v>No boot</c:v>
                </c:pt>
                <c:pt idx="3">
                  <c:v>eMMC Block fail</c:v>
                </c:pt>
              </c:strCache>
            </c:strRef>
          </c:cat>
          <c:val>
            <c:numRef>
              <c:f>Sheet2!$G$2:$G$5</c:f>
              <c:numCache>
                <c:formatCode>0%</c:formatCode>
                <c:ptCount val="4"/>
                <c:pt idx="0">
                  <c:v>0.52</c:v>
                </c:pt>
                <c:pt idx="1">
                  <c:v>0.76</c:v>
                </c:pt>
                <c:pt idx="2">
                  <c:v>0.96</c:v>
                </c:pt>
                <c:pt idx="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7CA-45D2-AADC-2F5C2FBCF56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500815288"/>
        <c:axId val="500819880"/>
      </c:lineChart>
      <c:catAx>
        <c:axId val="498762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98758328"/>
        <c:crosses val="autoZero"/>
        <c:auto val="1"/>
        <c:lblAlgn val="ctr"/>
        <c:lblOffset val="100"/>
        <c:noMultiLvlLbl val="0"/>
      </c:catAx>
      <c:valAx>
        <c:axId val="498758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98762264"/>
        <c:crosses val="autoZero"/>
        <c:crossBetween val="between"/>
      </c:valAx>
      <c:valAx>
        <c:axId val="500819880"/>
        <c:scaling>
          <c:orientation val="minMax"/>
          <c:max val="1"/>
        </c:scaling>
        <c:delete val="0"/>
        <c:axPos val="r"/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00815288"/>
        <c:crosses val="max"/>
        <c:crossBetween val="between"/>
      </c:valAx>
      <c:catAx>
        <c:axId val="50081528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0081988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3" Type="http://schemas.openxmlformats.org/officeDocument/2006/relationships/image" Target="../media/image30.wmf"/><Relationship Id="rId7" Type="http://schemas.openxmlformats.org/officeDocument/2006/relationships/image" Target="../media/image34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Relationship Id="rId6" Type="http://schemas.openxmlformats.org/officeDocument/2006/relationships/image" Target="../media/image33.wmf"/><Relationship Id="rId5" Type="http://schemas.openxmlformats.org/officeDocument/2006/relationships/image" Target="../media/image32.wmf"/><Relationship Id="rId10" Type="http://schemas.openxmlformats.org/officeDocument/2006/relationships/image" Target="../media/image37.wmf"/><Relationship Id="rId4" Type="http://schemas.openxmlformats.org/officeDocument/2006/relationships/image" Target="../media/image31.wmf"/><Relationship Id="rId9" Type="http://schemas.openxmlformats.org/officeDocument/2006/relationships/image" Target="../media/image36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48.wmf"/><Relationship Id="rId3" Type="http://schemas.openxmlformats.org/officeDocument/2006/relationships/image" Target="../media/image43.wmf"/><Relationship Id="rId7" Type="http://schemas.openxmlformats.org/officeDocument/2006/relationships/image" Target="../media/image47.wmf"/><Relationship Id="rId2" Type="http://schemas.openxmlformats.org/officeDocument/2006/relationships/image" Target="../media/image42.wmf"/><Relationship Id="rId1" Type="http://schemas.openxmlformats.org/officeDocument/2006/relationships/image" Target="../media/image41.wmf"/><Relationship Id="rId6" Type="http://schemas.openxmlformats.org/officeDocument/2006/relationships/image" Target="../media/image46.wmf"/><Relationship Id="rId5" Type="http://schemas.openxmlformats.org/officeDocument/2006/relationships/image" Target="../media/image45.wmf"/><Relationship Id="rId10" Type="http://schemas.openxmlformats.org/officeDocument/2006/relationships/image" Target="../media/image50.wmf"/><Relationship Id="rId4" Type="http://schemas.openxmlformats.org/officeDocument/2006/relationships/image" Target="../media/image44.wmf"/><Relationship Id="rId9" Type="http://schemas.openxmlformats.org/officeDocument/2006/relationships/image" Target="../media/image4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62.emf"/><Relationship Id="rId1" Type="http://schemas.openxmlformats.org/officeDocument/2006/relationships/image" Target="../media/image6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0EFC62-18E7-4483-A4FD-41584635AD53}" type="datetimeFigureOut">
              <a:rPr lang="en-US" smtClean="0"/>
              <a:t>01/06/2025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F30EDE-5A69-4E77-9547-9367DFC042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002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19425438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F30EDE-5A69-4E77-9547-9367DFC0420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7253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F30EDE-5A69-4E77-9547-9367DFC0420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7621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F30EDE-5A69-4E77-9547-9367DFC0420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697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DFD52-3788-46A7-99AD-9C1BE4444293}" type="datetimeFigureOut">
              <a:rPr lang="en-US" smtClean="0"/>
              <a:t>01/06/2025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AAACA-1395-4B9A-A20F-252A97A61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887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DFD52-3788-46A7-99AD-9C1BE4444293}" type="datetimeFigureOut">
              <a:rPr lang="en-US" smtClean="0"/>
              <a:t>01/06/2025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AAACA-1395-4B9A-A20F-252A97A61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924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DFD52-3788-46A7-99AD-9C1BE4444293}" type="datetimeFigureOut">
              <a:rPr lang="en-US" smtClean="0"/>
              <a:t>01/06/2025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AAACA-1395-4B9A-A20F-252A97A61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621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DFD52-3788-46A7-99AD-9C1BE4444293}" type="datetimeFigureOut">
              <a:rPr lang="en-US" smtClean="0"/>
              <a:t>01/06/2025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AAACA-1395-4B9A-A20F-252A97A61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794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DFD52-3788-46A7-99AD-9C1BE4444293}" type="datetimeFigureOut">
              <a:rPr lang="en-US" smtClean="0"/>
              <a:t>01/06/2025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AAACA-1395-4B9A-A20F-252A97A61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239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DFD52-3788-46A7-99AD-9C1BE4444293}" type="datetimeFigureOut">
              <a:rPr lang="en-US" smtClean="0"/>
              <a:t>01/06/2025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AAACA-1395-4B9A-A20F-252A97A61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585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DFD52-3788-46A7-99AD-9C1BE4444293}" type="datetimeFigureOut">
              <a:rPr lang="en-US" smtClean="0"/>
              <a:t>01/06/2025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AAACA-1395-4B9A-A20F-252A97A61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198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DFD52-3788-46A7-99AD-9C1BE4444293}" type="datetimeFigureOut">
              <a:rPr lang="en-US" smtClean="0"/>
              <a:t>01/06/2025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AAACA-1395-4B9A-A20F-252A97A61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317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DFD52-3788-46A7-99AD-9C1BE4444293}" type="datetimeFigureOut">
              <a:rPr lang="en-US" smtClean="0"/>
              <a:t>01/06/2025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AAACA-1395-4B9A-A20F-252A97A61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5478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DFD52-3788-46A7-99AD-9C1BE4444293}" type="datetimeFigureOut">
              <a:rPr lang="en-US" smtClean="0"/>
              <a:t>01/06/2025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AAACA-1395-4B9A-A20F-252A97A61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063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DFD52-3788-46A7-99AD-9C1BE4444293}" type="datetimeFigureOut">
              <a:rPr lang="en-US" smtClean="0"/>
              <a:t>01/06/2025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AAACA-1395-4B9A-A20F-252A97A61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6700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6D13849C-81ED-C243-8E42-CA9B253AFB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1746" y="220782"/>
            <a:ext cx="1716071" cy="255585"/>
          </a:xfrm>
          <a:prstGeom prst="rect">
            <a:avLst/>
          </a:prstGeom>
        </p:spPr>
      </p:pic>
      <p:cxnSp>
        <p:nvCxnSpPr>
          <p:cNvPr id="9" name="直線接點 8">
            <a:extLst>
              <a:ext uri="{FF2B5EF4-FFF2-40B4-BE49-F238E27FC236}">
                <a16:creationId xmlns:a16="http://schemas.microsoft.com/office/drawing/2014/main" id="{48794B79-2793-9243-B929-4649890ABF45}"/>
              </a:ext>
            </a:extLst>
          </p:cNvPr>
          <p:cNvCxnSpPr/>
          <p:nvPr userDrawn="1"/>
        </p:nvCxnSpPr>
        <p:spPr>
          <a:xfrm>
            <a:off x="10818674" y="3057062"/>
            <a:ext cx="1368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hlinkClick r:id="" action="ppaction://noaction"/>
          </p:cNvPr>
          <p:cNvSpPr/>
          <p:nvPr userDrawn="1"/>
        </p:nvSpPr>
        <p:spPr>
          <a:xfrm>
            <a:off x="10126134" y="136525"/>
            <a:ext cx="1866908" cy="39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" name="圖片 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996"/>
            <a:ext cx="12186674" cy="6855004"/>
          </a:xfrm>
          <a:prstGeom prst="rect">
            <a:avLst/>
          </a:prstGeom>
        </p:spPr>
      </p:pic>
      <p:sp>
        <p:nvSpPr>
          <p:cNvPr id="11" name="標題 1"/>
          <p:cNvSpPr>
            <a:spLocks noGrp="1"/>
          </p:cNvSpPr>
          <p:nvPr>
            <p:ph type="title" hasCustomPrompt="1"/>
          </p:nvPr>
        </p:nvSpPr>
        <p:spPr>
          <a:xfrm>
            <a:off x="657575" y="996807"/>
            <a:ext cx="7999314" cy="2293324"/>
          </a:xfrm>
          <a:noFill/>
        </p:spPr>
        <p:txBody>
          <a:bodyPr>
            <a:normAutofit/>
          </a:bodyPr>
          <a:lstStyle>
            <a:lvl1pPr>
              <a:defRPr sz="4400" b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algn="ctr" fontAlgn="ctr"/>
            <a:r>
              <a:rPr lang="en-US" altLang="zh-CN" sz="4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UBN2314AA00 - Control Run Report For New </a:t>
            </a:r>
            <a:r>
              <a:rPr lang="en-US" sz="4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 - Connector</a:t>
            </a:r>
            <a:r>
              <a:rPr lang="en-US" altLang="zh-CN" sz="4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zh-CN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投影片編號版面配置區 5"/>
          <p:cNvSpPr txBox="1">
            <a:spLocks/>
          </p:cNvSpPr>
          <p:nvPr userDrawn="1"/>
        </p:nvSpPr>
        <p:spPr>
          <a:xfrm>
            <a:off x="11015136" y="6620932"/>
            <a:ext cx="1109133" cy="2412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BCCDC4-842A-4C2E-969C-D1D2F02A5041}" type="slidenum">
              <a:rPr lang="zh-TW" altLang="en-US" b="0" smtClean="0">
                <a:solidFill>
                  <a:schemeClr val="tx1"/>
                </a:solidFill>
              </a:rPr>
              <a:pPr/>
              <a:t>‹#›</a:t>
            </a:fld>
            <a:endParaRPr lang="zh-TW" altLang="en-US" b="0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459062" y="6464413"/>
            <a:ext cx="4085967" cy="313038"/>
          </a:xfrm>
          <a:prstGeom prst="rect">
            <a:avLst/>
          </a:prstGeom>
          <a:solidFill>
            <a:srgbClr val="002F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189471" y="6464413"/>
            <a:ext cx="36224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>
                <a:solidFill>
                  <a:schemeClr val="bg1"/>
                </a:solidFill>
              </a:rPr>
              <a:t>2024 </a:t>
            </a:r>
            <a:r>
              <a:rPr lang="en-US" altLang="zh-TW" sz="1600" dirty="0">
                <a:solidFill>
                  <a:schemeClr val="bg1"/>
                </a:solidFill>
              </a:rPr>
              <a:t>F</a:t>
            </a:r>
            <a:r>
              <a:rPr lang="en-US" altLang="zh-CN" sz="1600" dirty="0">
                <a:solidFill>
                  <a:schemeClr val="bg1"/>
                </a:solidFill>
              </a:rPr>
              <a:t>ii Confidential.</a:t>
            </a:r>
            <a:r>
              <a:rPr lang="en-US" altLang="zh-CN" sz="1600" baseline="0" dirty="0">
                <a:solidFill>
                  <a:schemeClr val="bg1"/>
                </a:solidFill>
              </a:rPr>
              <a:t> All Rights Reserved.</a:t>
            </a:r>
            <a:endParaRPr lang="zh-TW" alt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21743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Repor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848"/>
          <a:stretch/>
        </p:blipFill>
        <p:spPr>
          <a:xfrm>
            <a:off x="10236201" y="76200"/>
            <a:ext cx="1909228" cy="449568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6620933"/>
            <a:ext cx="12191999" cy="241235"/>
          </a:xfrm>
          <a:prstGeom prst="rect">
            <a:avLst/>
          </a:prstGeom>
        </p:spPr>
      </p:pic>
      <p:sp>
        <p:nvSpPr>
          <p:cNvPr id="8" name="投影片編號版面配置區 5"/>
          <p:cNvSpPr txBox="1">
            <a:spLocks/>
          </p:cNvSpPr>
          <p:nvPr userDrawn="1"/>
        </p:nvSpPr>
        <p:spPr>
          <a:xfrm>
            <a:off x="11015136" y="6620932"/>
            <a:ext cx="1109133" cy="2412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BCCDC4-842A-4C2E-969C-D1D2F02A5041}" type="slidenum">
              <a:rPr lang="zh-TW" altLang="en-US" b="0" smtClean="0">
                <a:solidFill>
                  <a:schemeClr val="bg1"/>
                </a:solidFill>
              </a:rPr>
              <a:pPr/>
              <a:t>‹#›</a:t>
            </a:fld>
            <a:endParaRPr lang="zh-TW" altLang="en-US" b="0" dirty="0">
              <a:solidFill>
                <a:schemeClr val="bg1"/>
              </a:solidFill>
            </a:endParaRPr>
          </a:p>
        </p:txBody>
      </p:sp>
      <p:pic>
        <p:nvPicPr>
          <p:cNvPr id="9" name="图片 4">
            <a:extLst>
              <a:ext uri="{FF2B5EF4-FFF2-40B4-BE49-F238E27FC236}">
                <a16:creationId xmlns:a16="http://schemas.microsoft.com/office/drawing/2014/main" id="{A9621F51-BC94-CE0C-016B-69E5DF34565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8292"/>
            <a:ext cx="868837" cy="483117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283077" y="6620932"/>
            <a:ext cx="4085967" cy="237068"/>
          </a:xfrm>
          <a:prstGeom prst="rect">
            <a:avLst/>
          </a:prstGeom>
          <a:solidFill>
            <a:srgbClr val="002F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215346" y="6600966"/>
            <a:ext cx="2765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>
                <a:solidFill>
                  <a:schemeClr val="bg1"/>
                </a:solidFill>
              </a:rPr>
              <a:t>2024 </a:t>
            </a:r>
            <a:r>
              <a:rPr lang="en-US" altLang="zh-TW" sz="1200" dirty="0">
                <a:solidFill>
                  <a:schemeClr val="bg1"/>
                </a:solidFill>
              </a:rPr>
              <a:t>F</a:t>
            </a:r>
            <a:r>
              <a:rPr lang="en-US" altLang="zh-CN" sz="1200" dirty="0">
                <a:solidFill>
                  <a:schemeClr val="bg1"/>
                </a:solidFill>
              </a:rPr>
              <a:t>ii Confidential.</a:t>
            </a:r>
            <a:r>
              <a:rPr lang="en-US" altLang="zh-CN" sz="1200" baseline="0" dirty="0">
                <a:solidFill>
                  <a:schemeClr val="bg1"/>
                </a:solidFill>
              </a:rPr>
              <a:t> All Rights Reserved.</a:t>
            </a:r>
            <a:endParaRPr lang="zh-TW" alt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5573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EDFD52-3788-46A7-99AD-9C1BE4444293}" type="datetimeFigureOut">
              <a:rPr lang="en-US" smtClean="0"/>
              <a:t>01/06/2025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4AAACA-1395-4B9A-A20F-252A97A61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328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.xml"/><Relationship Id="rId4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0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png"/><Relationship Id="rId5" Type="http://schemas.openxmlformats.org/officeDocument/2006/relationships/image" Target="../media/image17.png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13" Type="http://schemas.openxmlformats.org/officeDocument/2006/relationships/oleObject" Target="../embeddings/oleObject6.bin"/><Relationship Id="rId18" Type="http://schemas.openxmlformats.org/officeDocument/2006/relationships/image" Target="../media/image34.wmf"/><Relationship Id="rId3" Type="http://schemas.openxmlformats.org/officeDocument/2006/relationships/image" Target="../media/image38.jpeg"/><Relationship Id="rId21" Type="http://schemas.openxmlformats.org/officeDocument/2006/relationships/oleObject" Target="../embeddings/oleObject10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31.wmf"/><Relationship Id="rId17" Type="http://schemas.openxmlformats.org/officeDocument/2006/relationships/oleObject" Target="../embeddings/oleObject8.bin"/><Relationship Id="rId25" Type="http://schemas.openxmlformats.org/officeDocument/2006/relationships/image" Target="../media/image40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3.wmf"/><Relationship Id="rId20" Type="http://schemas.openxmlformats.org/officeDocument/2006/relationships/image" Target="../media/image35.w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28.wmf"/><Relationship Id="rId11" Type="http://schemas.openxmlformats.org/officeDocument/2006/relationships/oleObject" Target="../embeddings/oleObject5.bin"/><Relationship Id="rId24" Type="http://schemas.openxmlformats.org/officeDocument/2006/relationships/image" Target="../media/image37.wmf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23" Type="http://schemas.openxmlformats.org/officeDocument/2006/relationships/oleObject" Target="../embeddings/oleObject11.bin"/><Relationship Id="rId10" Type="http://schemas.openxmlformats.org/officeDocument/2006/relationships/image" Target="../media/image30.wmf"/><Relationship Id="rId19" Type="http://schemas.openxmlformats.org/officeDocument/2006/relationships/oleObject" Target="../embeddings/oleObject9.bin"/><Relationship Id="rId4" Type="http://schemas.openxmlformats.org/officeDocument/2006/relationships/image" Target="../media/image39.jpeg"/><Relationship Id="rId9" Type="http://schemas.openxmlformats.org/officeDocument/2006/relationships/oleObject" Target="../embeddings/oleObject4.bin"/><Relationship Id="rId14" Type="http://schemas.openxmlformats.org/officeDocument/2006/relationships/image" Target="../media/image32.wmf"/><Relationship Id="rId22" Type="http://schemas.openxmlformats.org/officeDocument/2006/relationships/image" Target="../media/image36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13" Type="http://schemas.openxmlformats.org/officeDocument/2006/relationships/image" Target="../media/image44.wmf"/><Relationship Id="rId18" Type="http://schemas.openxmlformats.org/officeDocument/2006/relationships/oleObject" Target="../embeddings/oleObject18.bin"/><Relationship Id="rId3" Type="http://schemas.openxmlformats.org/officeDocument/2006/relationships/image" Target="../media/image51.jpeg"/><Relationship Id="rId21" Type="http://schemas.openxmlformats.org/officeDocument/2006/relationships/image" Target="../media/image48.wmf"/><Relationship Id="rId7" Type="http://schemas.openxmlformats.org/officeDocument/2006/relationships/image" Target="../media/image41.wmf"/><Relationship Id="rId12" Type="http://schemas.openxmlformats.org/officeDocument/2006/relationships/oleObject" Target="../embeddings/oleObject15.bin"/><Relationship Id="rId17" Type="http://schemas.openxmlformats.org/officeDocument/2006/relationships/image" Target="../media/image46.wmf"/><Relationship Id="rId25" Type="http://schemas.openxmlformats.org/officeDocument/2006/relationships/image" Target="../media/image50.wmf"/><Relationship Id="rId2" Type="http://schemas.openxmlformats.org/officeDocument/2006/relationships/slideLayout" Target="../slideLayouts/slideLayout13.xml"/><Relationship Id="rId16" Type="http://schemas.openxmlformats.org/officeDocument/2006/relationships/oleObject" Target="../embeddings/oleObject17.bin"/><Relationship Id="rId20" Type="http://schemas.openxmlformats.org/officeDocument/2006/relationships/oleObject" Target="../embeddings/oleObject19.bin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2.bin"/><Relationship Id="rId11" Type="http://schemas.openxmlformats.org/officeDocument/2006/relationships/image" Target="../media/image43.wmf"/><Relationship Id="rId24" Type="http://schemas.openxmlformats.org/officeDocument/2006/relationships/oleObject" Target="../embeddings/oleObject21.bin"/><Relationship Id="rId5" Type="http://schemas.openxmlformats.org/officeDocument/2006/relationships/image" Target="../media/image53.jpg"/><Relationship Id="rId15" Type="http://schemas.openxmlformats.org/officeDocument/2006/relationships/image" Target="../media/image45.wmf"/><Relationship Id="rId23" Type="http://schemas.openxmlformats.org/officeDocument/2006/relationships/image" Target="../media/image49.wmf"/><Relationship Id="rId10" Type="http://schemas.openxmlformats.org/officeDocument/2006/relationships/oleObject" Target="../embeddings/oleObject14.bin"/><Relationship Id="rId19" Type="http://schemas.openxmlformats.org/officeDocument/2006/relationships/image" Target="../media/image47.wmf"/><Relationship Id="rId4" Type="http://schemas.openxmlformats.org/officeDocument/2006/relationships/image" Target="../media/image52.jpeg"/><Relationship Id="rId9" Type="http://schemas.openxmlformats.org/officeDocument/2006/relationships/image" Target="../media/image42.wmf"/><Relationship Id="rId14" Type="http://schemas.openxmlformats.org/officeDocument/2006/relationships/oleObject" Target="../embeddings/oleObject16.bin"/><Relationship Id="rId22" Type="http://schemas.openxmlformats.org/officeDocument/2006/relationships/oleObject" Target="../embeddings/oleObject20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wmf"/><Relationship Id="rId3" Type="http://schemas.openxmlformats.org/officeDocument/2006/relationships/image" Target="../media/image55.png"/><Relationship Id="rId7" Type="http://schemas.openxmlformats.org/officeDocument/2006/relationships/oleObject" Target="../embeddings/oleObject22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6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62.emf"/><Relationship Id="rId5" Type="http://schemas.openxmlformats.org/officeDocument/2006/relationships/oleObject" Target="../embeddings/oleObject24.bin"/><Relationship Id="rId4" Type="http://schemas.openxmlformats.org/officeDocument/2006/relationships/image" Target="../media/image6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32D46-A272-423B-808F-4017AAFA9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89892"/>
            <a:ext cx="7999314" cy="2293324"/>
          </a:xfrm>
        </p:spPr>
        <p:txBody>
          <a:bodyPr>
            <a:normAutofit/>
          </a:bodyPr>
          <a:lstStyle/>
          <a:p>
            <a:pPr algn="ctr"/>
            <a:r>
              <a:rPr lang="en-US" sz="4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BFX AT-100 RMA 25PCS RMA &amp; 1PCS DOA FA REPORT</a:t>
            </a:r>
            <a:endParaRPr lang="en-US" sz="4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7BC894-5714-4072-8623-D28C81787F44}"/>
              </a:ext>
            </a:extLst>
          </p:cNvPr>
          <p:cNvSpPr txBox="1"/>
          <p:nvPr/>
        </p:nvSpPr>
        <p:spPr>
          <a:xfrm>
            <a:off x="422031" y="4872718"/>
            <a:ext cx="3329353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Prepare by</a:t>
            </a:r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PE </a:t>
            </a: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JUSTIN</a:t>
            </a:r>
          </a:p>
          <a:p>
            <a:pPr>
              <a:lnSpc>
                <a:spcPct val="150000"/>
              </a:lnSpc>
            </a:pPr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Date: 2024/12/04</a:t>
            </a:r>
          </a:p>
        </p:txBody>
      </p:sp>
    </p:spTree>
    <p:extLst>
      <p:ext uri="{BB962C8B-B14F-4D97-AF65-F5344CB8AC3E}">
        <p14:creationId xmlns:p14="http://schemas.microsoft.com/office/powerpoint/2010/main" val="4124421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1019888" y="58084"/>
            <a:ext cx="91734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 TEAM</a:t>
            </a:r>
            <a:endParaRPr lang="en-US" sz="3600" b="1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C50EF1C-8C29-4929-B2AC-E5CA3E8C1F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77471"/>
              </p:ext>
            </p:extLst>
          </p:nvPr>
        </p:nvGraphicFramePr>
        <p:xfrm>
          <a:off x="807492" y="980727"/>
          <a:ext cx="10577016" cy="46967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8508">
                  <a:extLst>
                    <a:ext uri="{9D8B030D-6E8A-4147-A177-3AD203B41FA5}">
                      <a16:colId xmlns:a16="http://schemas.microsoft.com/office/drawing/2014/main" val="2033088988"/>
                    </a:ext>
                  </a:extLst>
                </a:gridCol>
                <a:gridCol w="5288508">
                  <a:extLst>
                    <a:ext uri="{9D8B030D-6E8A-4147-A177-3AD203B41FA5}">
                      <a16:colId xmlns:a16="http://schemas.microsoft.com/office/drawing/2014/main" val="443924126"/>
                    </a:ext>
                  </a:extLst>
                </a:gridCol>
              </a:tblGrid>
              <a:tr h="46967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Fii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ALT</a:t>
                      </a:r>
                      <a:r>
                        <a:rPr lang="en-US" sz="2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OTT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0325604"/>
                  </a:ext>
                </a:extLst>
              </a:tr>
              <a:tr h="4227067"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Team Leader:</a:t>
                      </a:r>
                    </a:p>
                    <a:p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 </a:t>
                      </a:r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Leader: Jack </a:t>
                      </a:r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 Leader: Mark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QA: </a:t>
                      </a:r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Toney </a:t>
                      </a:r>
                      <a:r>
                        <a:rPr lang="en-US" sz="2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Team Members:</a:t>
                      </a:r>
                    </a:p>
                    <a:p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TE: Allan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ME:</a:t>
                      </a:r>
                      <a:r>
                        <a:rPr lang="en-US" sz="2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Wen-tai</a:t>
                      </a:r>
                      <a:endParaRPr lang="en-US" sz="2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</a:t>
                      </a:r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Michael </a:t>
                      </a:r>
                      <a:r>
                        <a:rPr lang="en-US" sz="2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Ruan</a:t>
                      </a:r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en-US" sz="2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Justin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QA: Ken/ Rachel</a:t>
                      </a:r>
                    </a:p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PM: </a:t>
                      </a:r>
                      <a:r>
                        <a:rPr lang="en-US" sz="2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Roisy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Team Leader:</a:t>
                      </a:r>
                    </a:p>
                    <a:p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QA: SH Son</a:t>
                      </a:r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Team Members:</a:t>
                      </a:r>
                    </a:p>
                    <a:p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637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7134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7835514"/>
              </p:ext>
            </p:extLst>
          </p:nvPr>
        </p:nvGraphicFramePr>
        <p:xfrm>
          <a:off x="585504" y="884490"/>
          <a:ext cx="11132458" cy="5449053"/>
        </p:xfrm>
        <a:graphic>
          <a:graphicData uri="http://schemas.openxmlformats.org/drawingml/2006/table">
            <a:tbl>
              <a:tblPr/>
              <a:tblGrid>
                <a:gridCol w="1625600">
                  <a:extLst>
                    <a:ext uri="{9D8B030D-6E8A-4147-A177-3AD203B41FA5}">
                      <a16:colId xmlns:a16="http://schemas.microsoft.com/office/drawing/2014/main" val="3123104050"/>
                    </a:ext>
                  </a:extLst>
                </a:gridCol>
                <a:gridCol w="9506858">
                  <a:extLst>
                    <a:ext uri="{9D8B030D-6E8A-4147-A177-3AD203B41FA5}">
                      <a16:colId xmlns:a16="http://schemas.microsoft.com/office/drawing/2014/main" val="3897910792"/>
                    </a:ext>
                  </a:extLst>
                </a:gridCol>
              </a:tblGrid>
              <a:tr h="495818">
                <a:tc gridSpan="2"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Issue Description</a:t>
                      </a:r>
                      <a:r>
                        <a:rPr kumimoji="0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(5W1H)</a:t>
                      </a:r>
                      <a:endParaRPr kumimoji="0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086092"/>
                  </a:ext>
                </a:extLst>
              </a:tr>
              <a:tr h="389167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When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2024-Dec-04</a:t>
                      </a:r>
                      <a:endParaRPr kumimoji="0" lang="en-US" altLang="zh-CN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213335"/>
                  </a:ext>
                </a:extLst>
              </a:tr>
              <a:tr h="389167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zh-CN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SH Son</a:t>
                      </a:r>
                      <a:endParaRPr kumimoji="0" lang="en-US" altLang="zh-CN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0878102"/>
                  </a:ext>
                </a:extLst>
              </a:tr>
              <a:tr h="389167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Where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ALT customer side</a:t>
                      </a:r>
                      <a:endParaRPr kumimoji="0" lang="en-US" altLang="zh-CN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022953"/>
                  </a:ext>
                </a:extLst>
              </a:tr>
              <a:tr h="583751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</a:t>
                      </a: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hat</a:t>
                      </a:r>
                      <a:endParaRPr kumimoji="0" lang="zh-TW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ALT customer return 25pcs RMA </a:t>
                      </a:r>
                      <a:r>
                        <a:rPr kumimoji="0" lang="en-US" altLang="zh-CN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n</a:t>
                      </a:r>
                      <a:r>
                        <a:rPr kumimoji="0" lang="en-US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o boot issue</a:t>
                      </a:r>
                      <a:endParaRPr kumimoji="0" lang="en-US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4607069"/>
                  </a:ext>
                </a:extLst>
              </a:tr>
              <a:tr h="2165554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</a:t>
                      </a: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hy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Burned *10pcs~40%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       + 6pcs U801_RTL8211F-CG location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       + 3pcs R825, R826 location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       + 1pcs U303 location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Measure: + L304_P3V3 short GND *6pcs~24%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                 + L801_REG_OUT short GND*4pcs~16%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Normally: *5pcs~20%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765016"/>
                  </a:ext>
                </a:extLst>
              </a:tr>
              <a:tr h="58375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How many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25pcs / 388pcs ~ 6.4% RMA can’t Boot up</a:t>
                      </a:r>
                      <a:endParaRPr kumimoji="0" lang="en-US" altLang="zh-TW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6291503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D0F1510-3EBD-9564-A89C-681D70FFCBDC}"/>
              </a:ext>
            </a:extLst>
          </p:cNvPr>
          <p:cNvSpPr txBox="1"/>
          <p:nvPr/>
        </p:nvSpPr>
        <p:spPr>
          <a:xfrm>
            <a:off x="886281" y="48022"/>
            <a:ext cx="46987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 Description</a:t>
            </a:r>
            <a:endParaRPr lang="zh-TW" altLang="en-US" sz="3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7537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070" y="99648"/>
            <a:ext cx="91734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History Data Checking -</a:t>
            </a:r>
            <a:r>
              <a:rPr lang="en-US" sz="3600" b="1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 Level 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3177055"/>
              </p:ext>
            </p:extLst>
          </p:nvPr>
        </p:nvGraphicFramePr>
        <p:xfrm>
          <a:off x="429491" y="745970"/>
          <a:ext cx="11414167" cy="510328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2306">
                  <a:extLst>
                    <a:ext uri="{9D8B030D-6E8A-4147-A177-3AD203B41FA5}">
                      <a16:colId xmlns:a16="http://schemas.microsoft.com/office/drawing/2014/main" val="1833493175"/>
                    </a:ext>
                  </a:extLst>
                </a:gridCol>
                <a:gridCol w="1678010">
                  <a:extLst>
                    <a:ext uri="{9D8B030D-6E8A-4147-A177-3AD203B41FA5}">
                      <a16:colId xmlns:a16="http://schemas.microsoft.com/office/drawing/2014/main" val="3611406052"/>
                    </a:ext>
                  </a:extLst>
                </a:gridCol>
                <a:gridCol w="1250592">
                  <a:extLst>
                    <a:ext uri="{9D8B030D-6E8A-4147-A177-3AD203B41FA5}">
                      <a16:colId xmlns:a16="http://schemas.microsoft.com/office/drawing/2014/main" val="3982294261"/>
                    </a:ext>
                  </a:extLst>
                </a:gridCol>
                <a:gridCol w="2024161">
                  <a:extLst>
                    <a:ext uri="{9D8B030D-6E8A-4147-A177-3AD203B41FA5}">
                      <a16:colId xmlns:a16="http://schemas.microsoft.com/office/drawing/2014/main" val="1447004912"/>
                    </a:ext>
                  </a:extLst>
                </a:gridCol>
                <a:gridCol w="2006366">
                  <a:extLst>
                    <a:ext uri="{9D8B030D-6E8A-4147-A177-3AD203B41FA5}">
                      <a16:colId xmlns:a16="http://schemas.microsoft.com/office/drawing/2014/main" val="340847428"/>
                    </a:ext>
                  </a:extLst>
                </a:gridCol>
                <a:gridCol w="2006366">
                  <a:extLst>
                    <a:ext uri="{9D8B030D-6E8A-4147-A177-3AD203B41FA5}">
                      <a16:colId xmlns:a16="http://schemas.microsoft.com/office/drawing/2014/main" val="2291525503"/>
                    </a:ext>
                  </a:extLst>
                </a:gridCol>
                <a:gridCol w="2006366">
                  <a:extLst>
                    <a:ext uri="{9D8B030D-6E8A-4147-A177-3AD203B41FA5}">
                      <a16:colId xmlns:a16="http://schemas.microsoft.com/office/drawing/2014/main" val="3056838208"/>
                    </a:ext>
                  </a:extLst>
                </a:gridCol>
              </a:tblGrid>
              <a:tr h="189842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No.#</a:t>
                      </a:r>
                      <a:endParaRPr lang="en-US" sz="11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MAC</a:t>
                      </a:r>
                      <a:endParaRPr lang="en-US" sz="11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T_SN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 STATION</a:t>
                      </a:r>
                      <a:endParaRPr lang="en-US" sz="11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893221"/>
                  </a:ext>
                </a:extLst>
              </a:tr>
              <a:tr h="18984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i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SMTLOADING</a:t>
                      </a:r>
                      <a:endParaRPr lang="en-US" sz="11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TURNPCB</a:t>
                      </a:r>
                      <a:endParaRPr lang="en-US" sz="11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INSP</a:t>
                      </a:r>
                      <a:endParaRPr lang="en-US" sz="11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PCB_STOCKIN</a:t>
                      </a:r>
                      <a:endParaRPr lang="en-US" sz="11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4575412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2C9811A619C2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05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Y0N0ZKK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08/06/2024 08:57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09/06/2024 04:39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09/06/2024 11:28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10/06/2024 01:11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5417811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2C9811A67F85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Y0O1GVM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12/06/2024 10:37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12/06/2024 09:04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14/06/2024 05:39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15/06/2024 05:28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9680185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2C9811A6A23C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Y0O32AE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17/06/2024 10:12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18/06/2024 05:48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18/06/2024 08:40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19/06/2024 02:41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0599028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2C9811A6DB22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Y0O3396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17/06/2024 10:53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18/06/2024 12:17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19/06/2024 02:34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20/06/2024 08:00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4138864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2C9811A7885E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Y0R0MJE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03/07/2024 02:50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04/07/2024 10:23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04/07/2024 12:29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05/07/2024 09:35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3167807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2C9811A79E1C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Y0R0Z56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04/07/2024 10:16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05/07/2024 05:12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05/07/2024 08:17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09/07/2024 12:50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9908766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2C9811A8398A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Y0W18XQ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09/08/2024 02:30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10/08/2024 01:19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10/08/2024 01:58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10/08/2024 05:46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0079449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2C9811A49925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YZM16PM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05/03/2024 10:41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08/03/2024 05:42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10/03/2024 12:41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10/03/2024 03:31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4306891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A83B76FFEF77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YZM1CXJ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08/03/2024 02:18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09/03/2024 01:17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09/03/2024 04:09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10/03/2024 03:57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6011589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2C9811A48723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YZO00SV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10/03/2024 01:55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10/03/2024 07:25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11/03/2024 01:12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11/03/2024 08:07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5554884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2C9811A4A2DE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YZO03XR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10/03/2024 08:36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11/03/2024 07:14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11/03/2024 01:00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12/03/2024 11:00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1219095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2C9811A4F07D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YZQ08E0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02/04/2024 08:46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04/04/2024 11:46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05/04/2024 01:08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05/04/2024 10:04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4049024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2C9811A50B16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YZQ0C2C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03/04/2024 11:06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04/04/2024 04:53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04/04/2024 12:28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04/04/2024 03:31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5275639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2C9811A53429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YZQ0MEE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05/04/2024 05:01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05/04/2024 11:36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06/04/2024 08:35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07/04/2024 08:11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2641527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2C9811A5537A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YZR0PXO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06/04/2024 10:39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06/04/2024 09:56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07/04/2024 09:12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08/04/2024 05:32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4722241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2C9811A548CE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YZR0UBB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07/04/2024 12:43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07/04/2024 06:45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08/04/2024 07:34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09/04/2024 03:19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3243872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2C9811A571C3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YZR0XSO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07/04/2024 12:30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07/04/2024 10:39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08/04/2024 06:57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09/04/2024 12:54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6040846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2C9811A60788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YZV00LD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02/05/2024 11:29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07/05/2024 04:21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07/05/2024 06:52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07/05/2024 08:46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7049719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2C9811A58E01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YZV04TB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03/05/2024 07:58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04/05/2024 01:10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04/05/2024 03:44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04/05/2024 07:58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4537060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2C9811A58E55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YZV04UV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03/05/2024 07:59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04/05/2024 01:22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04/05/2024 01:03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04/05/2024 04:44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7674311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2C9811A57A5B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YZV07GN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07/05/2024 01:52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07/05/2024 03:22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08/05/2024 08:11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08/05/2024 01:50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2125707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2C9811A62306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YZV08VA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07/05/2024 08:24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08/05/2024 12:39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08/05/2024 04:08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08/05/2024 05:37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5174264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2C9811A57D39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YZV090Q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07/05/2024 08:47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07/05/2024 10:54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08/05/2024 11:03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08/05/2024 05:24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8495468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2C9811A677E8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YZW0HFW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08/05/2024 01:56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08/05/2024 04:54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09/05/2024 12:06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09/05/2024 08:15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0463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2C9811A57C12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YZV090Q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07/05/2024 08:32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07/05/2024 11:41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08/05/2024 03:20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09/05/2024 12:41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4283535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2C9811A5C5E6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YZW0S31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09/05/2024 08:14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10/05/2024 06:23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11/05/2024 08:21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12/05/2024 09:55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689408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82E3C92-4DDC-45DC-8CD8-5F742AE5D07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43346" y="5851894"/>
            <a:ext cx="11791114" cy="646986"/>
          </a:xfrm>
          <a:prstGeom prst="wedgeRoundRectCallout">
            <a:avLst>
              <a:gd name="adj1" fmla="val -12262"/>
              <a:gd name="adj2" fmla="val 51501"/>
              <a:gd name="adj3" fmla="val 16667"/>
            </a:avLst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This unit has </a:t>
            </a:r>
            <a:r>
              <a:rPr lang="en-US" sz="16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PASSED</a:t>
            </a: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normally SMT</a:t>
            </a:r>
          </a:p>
        </p:txBody>
      </p:sp>
    </p:spTree>
    <p:extLst>
      <p:ext uri="{BB962C8B-B14F-4D97-AF65-F5344CB8AC3E}">
        <p14:creationId xmlns:p14="http://schemas.microsoft.com/office/powerpoint/2010/main" val="714469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923847"/>
              </p:ext>
            </p:extLst>
          </p:nvPr>
        </p:nvGraphicFramePr>
        <p:xfrm>
          <a:off x="330200" y="766025"/>
          <a:ext cx="11596974" cy="509097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8077">
                  <a:extLst>
                    <a:ext uri="{9D8B030D-6E8A-4147-A177-3AD203B41FA5}">
                      <a16:colId xmlns:a16="http://schemas.microsoft.com/office/drawing/2014/main" val="2678514888"/>
                    </a:ext>
                  </a:extLst>
                </a:gridCol>
                <a:gridCol w="1268685">
                  <a:extLst>
                    <a:ext uri="{9D8B030D-6E8A-4147-A177-3AD203B41FA5}">
                      <a16:colId xmlns:a16="http://schemas.microsoft.com/office/drawing/2014/main" val="3611406052"/>
                    </a:ext>
                  </a:extLst>
                </a:gridCol>
                <a:gridCol w="1468265">
                  <a:extLst>
                    <a:ext uri="{9D8B030D-6E8A-4147-A177-3AD203B41FA5}">
                      <a16:colId xmlns:a16="http://schemas.microsoft.com/office/drawing/2014/main" val="1447004912"/>
                    </a:ext>
                  </a:extLst>
                </a:gridCol>
                <a:gridCol w="1468265">
                  <a:extLst>
                    <a:ext uri="{9D8B030D-6E8A-4147-A177-3AD203B41FA5}">
                      <a16:colId xmlns:a16="http://schemas.microsoft.com/office/drawing/2014/main" val="340847428"/>
                    </a:ext>
                  </a:extLst>
                </a:gridCol>
                <a:gridCol w="1468265">
                  <a:extLst>
                    <a:ext uri="{9D8B030D-6E8A-4147-A177-3AD203B41FA5}">
                      <a16:colId xmlns:a16="http://schemas.microsoft.com/office/drawing/2014/main" val="2291525503"/>
                    </a:ext>
                  </a:extLst>
                </a:gridCol>
                <a:gridCol w="1468265">
                  <a:extLst>
                    <a:ext uri="{9D8B030D-6E8A-4147-A177-3AD203B41FA5}">
                      <a16:colId xmlns:a16="http://schemas.microsoft.com/office/drawing/2014/main" val="3056838208"/>
                    </a:ext>
                  </a:extLst>
                </a:gridCol>
                <a:gridCol w="1468265">
                  <a:extLst>
                    <a:ext uri="{9D8B030D-6E8A-4147-A177-3AD203B41FA5}">
                      <a16:colId xmlns:a16="http://schemas.microsoft.com/office/drawing/2014/main" val="1846873156"/>
                    </a:ext>
                  </a:extLst>
                </a:gridCol>
                <a:gridCol w="1390650">
                  <a:extLst>
                    <a:ext uri="{9D8B030D-6E8A-4147-A177-3AD203B41FA5}">
                      <a16:colId xmlns:a16="http://schemas.microsoft.com/office/drawing/2014/main" val="128708865"/>
                    </a:ext>
                  </a:extLst>
                </a:gridCol>
                <a:gridCol w="1138237">
                  <a:extLst>
                    <a:ext uri="{9D8B030D-6E8A-4147-A177-3AD203B41FA5}">
                      <a16:colId xmlns:a16="http://schemas.microsoft.com/office/drawing/2014/main" val="460421236"/>
                    </a:ext>
                  </a:extLst>
                </a:gridCol>
              </a:tblGrid>
              <a:tr h="24663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No.</a:t>
                      </a:r>
                      <a:r>
                        <a:rPr lang="en-US" sz="1100" b="1" i="0" u="none" strike="noStrike" baseline="0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</a:t>
                      </a:r>
                      <a:endParaRPr lang="en-US" sz="11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MAC</a:t>
                      </a:r>
                      <a:endParaRPr lang="en-US" sz="11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 STATION</a:t>
                      </a:r>
                      <a:endParaRPr lang="en-US" sz="11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893221"/>
                  </a:ext>
                </a:extLst>
              </a:tr>
              <a:tr h="23805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i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RC1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RC2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SHIPPING</a:t>
                      </a:r>
                      <a:r>
                        <a:rPr lang="en-US" sz="11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DATE</a:t>
                      </a:r>
                      <a:endParaRPr lang="en-US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4575412"/>
                  </a:ext>
                </a:extLst>
              </a:tr>
              <a:tr h="1671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2C9811A619C2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10/06/2024 10:44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10/06/2024 10:49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10/06/2024 10:58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11/06/2024 02:15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11/06/2024 02:28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11/06/2024 02:50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6/13/2024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5417811"/>
                  </a:ext>
                </a:extLst>
              </a:tr>
              <a:tr h="1671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2C9811A67F85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16/06/2024 03:09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16/06/2024 03:16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16/06/2024 03:28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16/06/2024 03:41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16/06/2024 03:52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16/06/2024 08:03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6/19/2024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9680185"/>
                  </a:ext>
                </a:extLst>
              </a:tr>
              <a:tr h="1671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2C9811A6A23C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20/06/2024 09:56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20/06/2024 10:05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20/06/2024 10:13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20/06/2024 10:19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20/06/2024 10:30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20/06/2024 10:34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6/24/2024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0599028"/>
                  </a:ext>
                </a:extLst>
              </a:tr>
              <a:tr h="1671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2C9811A6DB22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21/06/2024 08:27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21/06/2024 08:35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21/06/2024 08:41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21/06/2024 08:46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21/06/2024 08:57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21/06/2024 09:02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6/24/2024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4138864"/>
                  </a:ext>
                </a:extLst>
              </a:tr>
              <a:tr h="1671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2C9811A7885E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07/07/2024 05:53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07/07/2024 06:01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07/07/2024 06:07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07/07/2024 06:11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07/07/2024 07:47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07/07/2024 08:49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7/12/2024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3167807"/>
                  </a:ext>
                </a:extLst>
              </a:tr>
              <a:tr h="1576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2C9811A79E1C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10/07/2024 02:22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10/07/2024 02:28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10/07/2024 02:37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10/07/2024 02:58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10/07/2024 03:19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10/07/2024 03:25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7/15/2024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9908766"/>
                  </a:ext>
                </a:extLst>
              </a:tr>
              <a:tr h="1576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2C9811A8398A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10/08/2024 10:45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10/08/2024 10:49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10/08/2024 10:56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10/08/2024 11:02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10/08/2024 12:17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10/08/2024 12:21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8/13/2024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0079449"/>
                  </a:ext>
                </a:extLst>
              </a:tr>
              <a:tr h="1576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2C9811A49925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11/03/2024 01:40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11/03/2024 01:46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11/03/2024 01:59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11/03/2024 01:45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11/03/2024 01:59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11/03/2024 02:04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3/14/2024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4306891"/>
                  </a:ext>
                </a:extLst>
              </a:tr>
              <a:tr h="1576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A83B76FFEF77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10/03/2024 09:57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10/03/2024 10:04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10/03/2024 10:53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10/03/2024 10:59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10/03/2024 11:12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10/03/2024 12:40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3/11/2024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6011589"/>
                  </a:ext>
                </a:extLst>
              </a:tr>
              <a:tr h="1576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2C9811A48723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12/03/2024 05:17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12/03/2024 05:25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12/03/2024 05:49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12/03/2024 05:55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12/03/2024 07:36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12/03/2024 07:41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3/14/2024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5554884"/>
                  </a:ext>
                </a:extLst>
              </a:tr>
              <a:tr h="1576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2C9811A4A2DE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13/03/2024 07:36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13/03/2024 07:41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13/03/2024 07:53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13/03/2024 07:57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13/03/2024 08:12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13/03/2024 11:07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3/14/2024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1219095"/>
                  </a:ext>
                </a:extLst>
              </a:tr>
              <a:tr h="1576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2C9811A4F07D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06/04/2024 04:39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06/04/2024 04:46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06/04/2024 05:15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06/04/2024 06:01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06/04/2024 07:39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06/04/2024 07:44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4/11/2024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4049024"/>
                  </a:ext>
                </a:extLst>
              </a:tr>
              <a:tr h="1576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2C9811A50B16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05/04/2024 12:17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05/04/2024 12:21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05/04/2024 12:26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05/04/2024 12:29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05/04/2024 12:44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05/04/2024 12:48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4/8/2024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5275639"/>
                  </a:ext>
                </a:extLst>
              </a:tr>
              <a:tr h="1576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2C9811A53429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07/04/2024 04:58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07/04/2024 05:03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07/04/2024 05:30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07/04/2024 05:33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07/04/2024 05:43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07/04/2024 05:47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4/11/2024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2641527"/>
                  </a:ext>
                </a:extLst>
              </a:tr>
              <a:tr h="1576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2C9811A5537A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08/04/2024 10:31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08/04/2024 10:38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09/04/2024 12:02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09/04/2024 12:07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09/04/2024 12:21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09/04/2024 04:58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4/12/2024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4722241"/>
                  </a:ext>
                </a:extLst>
              </a:tr>
              <a:tr h="1576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2C9811A548CE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09/04/2024 09:24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09/04/2024 09:30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09/04/2024 09:52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09/04/2024 09:57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09/04/2024 10:09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09/04/2024 10:14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4/12/2024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3243872"/>
                  </a:ext>
                </a:extLst>
              </a:tr>
              <a:tr h="1576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2C9811A571C3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09/04/2024 08:19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09/04/2024 08:26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09/04/2024 08:32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09/04/2024 08:38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09/04/2024 08:50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09/04/2024 08:56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4/12/2024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6040846"/>
                  </a:ext>
                </a:extLst>
              </a:tr>
              <a:tr h="1576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2C9811A60788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17/05/2024 09:18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17/05/2024 09:24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17/05/2024 09:34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17/05/2024 09:42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17/05/2024 09:54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17/05/2024 10:01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5/20/2024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7049719"/>
                  </a:ext>
                </a:extLst>
              </a:tr>
              <a:tr h="1576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2C9811A58E01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11/05/2024 09:55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11/05/2024 10:00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11/05/2024 10:11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11/05/2024 10:17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11/05/2024 10:31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11/05/2024 10:37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5/13/2024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4537060"/>
                  </a:ext>
                </a:extLst>
              </a:tr>
              <a:tr h="1576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2C9811A58E55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11/05/2024 09:46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11/05/2024 09:50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11/05/2024 09:58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11/05/2024 10:01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11/05/2024 10:12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11/05/2024 10:19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5/13/2024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7674311"/>
                  </a:ext>
                </a:extLst>
              </a:tr>
              <a:tr h="1576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2C9811A57A5B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10/05/2024 03:50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10/05/2024 06:21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10/05/2024 07:31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10/05/2024 07:42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10/05/2024 08:02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10/05/2024 10:28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5/13/2024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2125707"/>
                  </a:ext>
                </a:extLst>
              </a:tr>
              <a:tr h="1576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2C9811A62306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09/06/2024 02:25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09/06/2024 02:27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09/06/2024 02:30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09/06/2024 02:33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09/06/2024 02:45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09/06/2024 09:03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6/13/2024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5174264"/>
                  </a:ext>
                </a:extLst>
              </a:tr>
              <a:tr h="1576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2C9811A57D39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09/05/2024 09:59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09/05/2024 10:04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09/05/2024 10:13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09/05/2024 10:29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09/05/2024 10:42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09/05/2024 10:47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5/13/2024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8495468"/>
                  </a:ext>
                </a:extLst>
              </a:tr>
              <a:tr h="1576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2C9811A677E8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08/06/2024 10:01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08/06/2024 10:08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08/06/2024 10:13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08/06/2024 10:30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08/06/2024 10:55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08/06/2024 09:11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6/13/2024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0463"/>
                  </a:ext>
                </a:extLst>
              </a:tr>
              <a:tr h="1576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2C9811A57C12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09/05/2024 11:02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10/05/2024 12:11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10/05/2024 12:25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10/05/2024 12:35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10/05/2024 12:46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10/05/2024 12:51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5/13/2024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4283535"/>
                  </a:ext>
                </a:extLst>
              </a:tr>
              <a:tr h="1576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2C9811A5C5E6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14/05/2024 10:22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14/05/2024 10:28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14/05/2024 10:38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14/05/2024 10:47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14/05/2024 10:58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14/05/2024 11:03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5/16/2024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689408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82E3C92-4DDC-45DC-8CD8-5F742AE5D07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00886" y="5918614"/>
            <a:ext cx="11791114" cy="646986"/>
          </a:xfrm>
          <a:prstGeom prst="wedgeRoundRectCallout">
            <a:avLst>
              <a:gd name="adj1" fmla="val -12262"/>
              <a:gd name="adj2" fmla="val 51501"/>
              <a:gd name="adj3" fmla="val 16667"/>
            </a:avLst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This unit has </a:t>
            </a:r>
            <a:r>
              <a:rPr lang="en-US" sz="16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PASSED</a:t>
            </a: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normally 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FATP</a:t>
            </a:r>
            <a:endParaRPr lang="en-US" sz="16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53634" y="64276"/>
            <a:ext cx="91734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History Data Checking -</a:t>
            </a:r>
            <a:r>
              <a:rPr lang="en-US" sz="3600" b="1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DOT </a:t>
            </a:r>
            <a:r>
              <a:rPr lang="en-US" sz="3600" b="1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</a:t>
            </a:r>
          </a:p>
        </p:txBody>
      </p:sp>
    </p:spTree>
    <p:extLst>
      <p:ext uri="{BB962C8B-B14F-4D97-AF65-F5344CB8AC3E}">
        <p14:creationId xmlns:p14="http://schemas.microsoft.com/office/powerpoint/2010/main" val="2853189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26446" y="99546"/>
            <a:ext cx="3542765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X-ray Checking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BC02CF-EBE0-4CE7-A4FA-E1C4D5DCED0B}"/>
              </a:ext>
            </a:extLst>
          </p:cNvPr>
          <p:cNvSpPr txBox="1"/>
          <p:nvPr/>
        </p:nvSpPr>
        <p:spPr>
          <a:xfrm>
            <a:off x="44067" y="733685"/>
            <a:ext cx="37818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600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X-ray 26 </a:t>
            </a:r>
            <a:r>
              <a:rPr lang="en-US" sz="1600" b="1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pcs no find out abnormal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1700011"/>
              </p:ext>
            </p:extLst>
          </p:nvPr>
        </p:nvGraphicFramePr>
        <p:xfrm>
          <a:off x="314785" y="1106034"/>
          <a:ext cx="11580581" cy="47562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3121">
                  <a:extLst>
                    <a:ext uri="{9D8B030D-6E8A-4147-A177-3AD203B41FA5}">
                      <a16:colId xmlns:a16="http://schemas.microsoft.com/office/drawing/2014/main" val="760358735"/>
                    </a:ext>
                  </a:extLst>
                </a:gridCol>
                <a:gridCol w="1677910">
                  <a:extLst>
                    <a:ext uri="{9D8B030D-6E8A-4147-A177-3AD203B41FA5}">
                      <a16:colId xmlns:a16="http://schemas.microsoft.com/office/drawing/2014/main" val="1160932135"/>
                    </a:ext>
                  </a:extLst>
                </a:gridCol>
                <a:gridCol w="1677910">
                  <a:extLst>
                    <a:ext uri="{9D8B030D-6E8A-4147-A177-3AD203B41FA5}">
                      <a16:colId xmlns:a16="http://schemas.microsoft.com/office/drawing/2014/main" val="2826621512"/>
                    </a:ext>
                  </a:extLst>
                </a:gridCol>
                <a:gridCol w="1677910">
                  <a:extLst>
                    <a:ext uri="{9D8B030D-6E8A-4147-A177-3AD203B41FA5}">
                      <a16:colId xmlns:a16="http://schemas.microsoft.com/office/drawing/2014/main" val="1332333104"/>
                    </a:ext>
                  </a:extLst>
                </a:gridCol>
                <a:gridCol w="1677910">
                  <a:extLst>
                    <a:ext uri="{9D8B030D-6E8A-4147-A177-3AD203B41FA5}">
                      <a16:colId xmlns:a16="http://schemas.microsoft.com/office/drawing/2014/main" val="1869963216"/>
                    </a:ext>
                  </a:extLst>
                </a:gridCol>
                <a:gridCol w="1677910">
                  <a:extLst>
                    <a:ext uri="{9D8B030D-6E8A-4147-A177-3AD203B41FA5}">
                      <a16:colId xmlns:a16="http://schemas.microsoft.com/office/drawing/2014/main" val="1823846988"/>
                    </a:ext>
                  </a:extLst>
                </a:gridCol>
                <a:gridCol w="1677910">
                  <a:extLst>
                    <a:ext uri="{9D8B030D-6E8A-4147-A177-3AD203B41FA5}">
                      <a16:colId xmlns:a16="http://schemas.microsoft.com/office/drawing/2014/main" val="483478013"/>
                    </a:ext>
                  </a:extLst>
                </a:gridCol>
              </a:tblGrid>
              <a:tr h="611836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U1001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U1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(CPU)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U503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U504</a:t>
                      </a:r>
                      <a:endParaRPr lang="en-US" sz="16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U505</a:t>
                      </a:r>
                      <a:endParaRPr lang="en-US" sz="16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U506</a:t>
                      </a:r>
                      <a:endParaRPr lang="en-US" sz="16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9816003"/>
                  </a:ext>
                </a:extLst>
              </a:tr>
              <a:tr h="1832262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X-ray </a:t>
                      </a: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sample of </a:t>
                      </a:r>
                      <a:r>
                        <a:rPr kumimoji="0" 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26 pcs</a:t>
                      </a: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364941"/>
                  </a:ext>
                </a:extLst>
              </a:tr>
              <a:tr h="479864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U602</a:t>
                      </a:r>
                      <a:endParaRPr lang="en-US" dirty="0"/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FIL1410</a:t>
                      </a:r>
                      <a:endParaRPr lang="en-US" dirty="0"/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FIL1402</a:t>
                      </a:r>
                      <a:endParaRPr lang="en-US" dirty="0"/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6127643"/>
                  </a:ext>
                </a:extLst>
              </a:tr>
              <a:tr h="1832262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141023"/>
                  </a:ext>
                </a:extLst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1351" y="1903832"/>
            <a:ext cx="1517400" cy="158358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3167" y="1891090"/>
            <a:ext cx="1433751" cy="159633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1334" y="1903832"/>
            <a:ext cx="1366634" cy="158358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91542" y="1903832"/>
            <a:ext cx="1414214" cy="158358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73737" y="1903832"/>
            <a:ext cx="1332412" cy="158358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67554" y="1903832"/>
            <a:ext cx="1332412" cy="158358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38692" y="4187672"/>
            <a:ext cx="2420118" cy="1640791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78286" y="4200414"/>
            <a:ext cx="1776548" cy="1628049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57212" y="4200414"/>
            <a:ext cx="1776548" cy="162804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82E3C92-4DDC-45DC-8CD8-5F742AE5D07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14785" y="5962575"/>
            <a:ext cx="11791114" cy="646986"/>
          </a:xfrm>
          <a:prstGeom prst="wedgeRoundRectCallout">
            <a:avLst>
              <a:gd name="adj1" fmla="val -12262"/>
              <a:gd name="adj2" fmla="val 51501"/>
              <a:gd name="adj3" fmla="val 16667"/>
            </a:avLst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X-ray all 26pcs no find out abnormal</a:t>
            </a:r>
            <a:endParaRPr lang="en-US" sz="16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3349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6446" y="99546"/>
            <a:ext cx="3363228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Block Division</a:t>
            </a:r>
            <a:endParaRPr lang="en-US" sz="3600" b="1" spc="-1" dirty="0">
              <a:solidFill>
                <a:srgbClr val="002A4E"/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12678" y="5609615"/>
            <a:ext cx="30895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</a:t>
            </a:r>
            <a:endParaRPr lang="en-US" sz="2000" b="1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271079" y="894805"/>
            <a:ext cx="6811894" cy="4577081"/>
            <a:chOff x="609212" y="853101"/>
            <a:chExt cx="7391402" cy="5171521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70374" y="1881247"/>
              <a:ext cx="4038600" cy="4143375"/>
            </a:xfrm>
            <a:prstGeom prst="rect">
              <a:avLst/>
            </a:prstGeom>
            <a:ln>
              <a:solidFill>
                <a:srgbClr val="C00000"/>
              </a:solidFill>
            </a:ln>
          </p:spPr>
        </p:pic>
        <p:sp>
          <p:nvSpPr>
            <p:cNvPr id="10" name="Rectangular Callout 9"/>
            <p:cNvSpPr/>
            <p:nvPr/>
          </p:nvSpPr>
          <p:spPr>
            <a:xfrm>
              <a:off x="670174" y="886946"/>
              <a:ext cx="1600200" cy="612648"/>
            </a:xfrm>
            <a:prstGeom prst="wedgeRectCallout">
              <a:avLst>
                <a:gd name="adj1" fmla="val 75698"/>
                <a:gd name="adj2" fmla="val 254397"/>
              </a:avLst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Power supply (5V)/U308 </a:t>
              </a:r>
              <a:endPara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Rectangular Callout 10"/>
            <p:cNvSpPr/>
            <p:nvPr/>
          </p:nvSpPr>
          <p:spPr>
            <a:xfrm>
              <a:off x="670174" y="2258546"/>
              <a:ext cx="1310640" cy="612648"/>
            </a:xfrm>
            <a:prstGeom prst="wedgeRectCallout">
              <a:avLst>
                <a:gd name="adj1" fmla="val 91072"/>
                <a:gd name="adj2" fmla="val 216018"/>
              </a:avLst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Power (1.2V)/U304</a:t>
              </a:r>
              <a:endPara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Rectangular Callout 12"/>
            <p:cNvSpPr/>
            <p:nvPr/>
          </p:nvSpPr>
          <p:spPr>
            <a:xfrm>
              <a:off x="609212" y="3630146"/>
              <a:ext cx="1432561" cy="612648"/>
            </a:xfrm>
            <a:prstGeom prst="wedgeRectCallout">
              <a:avLst>
                <a:gd name="adj1" fmla="val 83838"/>
                <a:gd name="adj2" fmla="val 123799"/>
              </a:avLst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Power (3.3V)/U305</a:t>
              </a:r>
              <a:endPara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Rectangular Callout 13"/>
            <p:cNvSpPr/>
            <p:nvPr/>
          </p:nvSpPr>
          <p:spPr>
            <a:xfrm>
              <a:off x="609212" y="4544546"/>
              <a:ext cx="1430383" cy="612648"/>
            </a:xfrm>
            <a:prstGeom prst="wedgeRectCallout">
              <a:avLst>
                <a:gd name="adj1" fmla="val 122741"/>
                <a:gd name="adj2" fmla="val 68508"/>
              </a:avLst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eMMC_VDDQ</a:t>
              </a:r>
              <a:r>
                <a:rPr 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(1.2V)/U303</a:t>
              </a:r>
              <a:endPara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Rectangular Callout 14"/>
            <p:cNvSpPr/>
            <p:nvPr/>
          </p:nvSpPr>
          <p:spPr>
            <a:xfrm>
              <a:off x="6613774" y="5379698"/>
              <a:ext cx="1371600" cy="612648"/>
            </a:xfrm>
            <a:prstGeom prst="wedgeRectCallout">
              <a:avLst>
                <a:gd name="adj1" fmla="val -178982"/>
                <a:gd name="adj2" fmla="val -40795"/>
              </a:avLst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VDD_EE</a:t>
              </a:r>
              <a:r>
                <a:rPr 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(0.8V)/U302</a:t>
              </a:r>
              <a:endPara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Rectangular Callout 15"/>
            <p:cNvSpPr/>
            <p:nvPr/>
          </p:nvSpPr>
          <p:spPr>
            <a:xfrm>
              <a:off x="6613774" y="4541498"/>
              <a:ext cx="1371600" cy="612648"/>
            </a:xfrm>
            <a:prstGeom prst="wedgeRectCallout">
              <a:avLst>
                <a:gd name="adj1" fmla="val -216018"/>
                <a:gd name="adj2" fmla="val 90216"/>
              </a:avLst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VDDCPU</a:t>
              </a:r>
            </a:p>
            <a:p>
              <a:pPr algn="ctr"/>
              <a:r>
                <a:rPr 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(0.8V)/U301</a:t>
              </a:r>
              <a:endPara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Rectangular Callout 16"/>
            <p:cNvSpPr/>
            <p:nvPr/>
          </p:nvSpPr>
          <p:spPr>
            <a:xfrm>
              <a:off x="6613774" y="3627098"/>
              <a:ext cx="1371600" cy="612648"/>
            </a:xfrm>
            <a:prstGeom prst="wedgeRectCallout">
              <a:avLst>
                <a:gd name="adj1" fmla="val -145119"/>
                <a:gd name="adj2" fmla="val 188297"/>
              </a:avLst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CHIP_BT U1001</a:t>
              </a:r>
              <a:endPara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Rectangular Callout 17"/>
            <p:cNvSpPr/>
            <p:nvPr/>
          </p:nvSpPr>
          <p:spPr>
            <a:xfrm>
              <a:off x="6622483" y="2712698"/>
              <a:ext cx="1371600" cy="612648"/>
            </a:xfrm>
            <a:prstGeom prst="wedgeRectCallout">
              <a:avLst>
                <a:gd name="adj1" fmla="val -87976"/>
                <a:gd name="adj2" fmla="val 117934"/>
              </a:avLst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Console</a:t>
              </a:r>
              <a:endPara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Rectangular Callout 18"/>
            <p:cNvSpPr/>
            <p:nvPr/>
          </p:nvSpPr>
          <p:spPr>
            <a:xfrm>
              <a:off x="6613774" y="1798298"/>
              <a:ext cx="1371600" cy="612648"/>
            </a:xfrm>
            <a:prstGeom prst="wedgeRectCallout">
              <a:avLst>
                <a:gd name="adj1" fmla="val -157692"/>
                <a:gd name="adj2" fmla="val 317392"/>
              </a:avLst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CPU </a:t>
              </a:r>
              <a:r>
                <a:rPr 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RESET</a:t>
              </a:r>
            </a:p>
            <a:p>
              <a:pPr algn="ctr"/>
              <a:r>
                <a:rPr 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(3.3V)/U401</a:t>
              </a:r>
              <a:endPara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Rectangular Callout 19"/>
            <p:cNvSpPr/>
            <p:nvPr/>
          </p:nvSpPr>
          <p:spPr>
            <a:xfrm>
              <a:off x="2498974" y="883622"/>
              <a:ext cx="647700" cy="612648"/>
            </a:xfrm>
            <a:prstGeom prst="wedgeRectCallout">
              <a:avLst>
                <a:gd name="adj1" fmla="val 70793"/>
                <a:gd name="adj2" fmla="val 132860"/>
              </a:avLst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USB</a:t>
              </a:r>
              <a:endPara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Rectangular Callout 20"/>
            <p:cNvSpPr/>
            <p:nvPr/>
          </p:nvSpPr>
          <p:spPr>
            <a:xfrm>
              <a:off x="3352414" y="883622"/>
              <a:ext cx="885046" cy="612648"/>
            </a:xfrm>
            <a:prstGeom prst="wedgeRectCallout">
              <a:avLst>
                <a:gd name="adj1" fmla="val 16787"/>
                <a:gd name="adj2" fmla="val 188298"/>
              </a:avLst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HDMI</a:t>
              </a:r>
              <a:endPara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Rectangular Callout 21"/>
            <p:cNvSpPr/>
            <p:nvPr/>
          </p:nvSpPr>
          <p:spPr>
            <a:xfrm>
              <a:off x="4419214" y="853101"/>
              <a:ext cx="1101110" cy="612648"/>
            </a:xfrm>
            <a:prstGeom prst="wedgeRectCallout">
              <a:avLst>
                <a:gd name="adj1" fmla="val -20356"/>
                <a:gd name="adj2" fmla="val 190430"/>
              </a:avLst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Ethernet </a:t>
              </a:r>
              <a:endPara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Rectangular Callout 23"/>
            <p:cNvSpPr/>
            <p:nvPr/>
          </p:nvSpPr>
          <p:spPr>
            <a:xfrm>
              <a:off x="5714614" y="855556"/>
              <a:ext cx="693387" cy="612648"/>
            </a:xfrm>
            <a:prstGeom prst="wedgeRectCallout">
              <a:avLst>
                <a:gd name="adj1" fmla="val -19255"/>
                <a:gd name="adj2" fmla="val 195857"/>
              </a:avLst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AV </a:t>
              </a:r>
              <a:endPara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Rectangular Callout 24"/>
            <p:cNvSpPr/>
            <p:nvPr/>
          </p:nvSpPr>
          <p:spPr>
            <a:xfrm>
              <a:off x="609214" y="5372296"/>
              <a:ext cx="1371600" cy="612648"/>
            </a:xfrm>
            <a:prstGeom prst="wedgeRectCallout">
              <a:avLst>
                <a:gd name="adj1" fmla="val 165357"/>
                <a:gd name="adj2" fmla="val 19855"/>
              </a:avLst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IR (3.3V)/U402</a:t>
              </a:r>
              <a:endPara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Rectangular Callout 25"/>
            <p:cNvSpPr/>
            <p:nvPr/>
          </p:nvSpPr>
          <p:spPr>
            <a:xfrm>
              <a:off x="6629014" y="870835"/>
              <a:ext cx="1371600" cy="612648"/>
            </a:xfrm>
            <a:prstGeom prst="wedgeRectCallout">
              <a:avLst>
                <a:gd name="adj1" fmla="val -185119"/>
                <a:gd name="adj2" fmla="val 405781"/>
              </a:avLst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SYSTEM</a:t>
              </a:r>
              <a:endPara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7167141" y="921818"/>
            <a:ext cx="4914440" cy="4514951"/>
            <a:chOff x="7706366" y="444586"/>
            <a:chExt cx="6444801" cy="5683471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265019" y="1556057"/>
              <a:ext cx="4471988" cy="4550307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10374807" y="2006929"/>
              <a:ext cx="615870" cy="914400"/>
            </a:xfrm>
            <a:prstGeom prst="rect">
              <a:avLst/>
            </a:prstGeom>
            <a:noFill/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0527207" y="3173878"/>
              <a:ext cx="1593930" cy="1963580"/>
            </a:xfrm>
            <a:prstGeom prst="rect">
              <a:avLst/>
            </a:prstGeom>
            <a:noFill/>
            <a:ln w="381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11029866" y="5139634"/>
              <a:ext cx="755730" cy="966730"/>
            </a:xfrm>
            <a:prstGeom prst="rect">
              <a:avLst/>
            </a:prstGeom>
            <a:noFill/>
            <a:ln w="381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11840150" y="5366057"/>
              <a:ext cx="515857" cy="762000"/>
            </a:xfrm>
            <a:prstGeom prst="rect">
              <a:avLst/>
            </a:prstGeom>
            <a:noFill/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8562726" y="3384856"/>
              <a:ext cx="1202481" cy="914401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Rectangular Callout 34"/>
            <p:cNvSpPr/>
            <p:nvPr/>
          </p:nvSpPr>
          <p:spPr>
            <a:xfrm>
              <a:off x="12128657" y="465293"/>
              <a:ext cx="1607813" cy="661851"/>
            </a:xfrm>
            <a:prstGeom prst="wedgeRectCallout">
              <a:avLst>
                <a:gd name="adj1" fmla="val -70963"/>
                <a:gd name="adj2" fmla="val 453733"/>
              </a:avLst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DDR 1.2V/2.5V </a:t>
              </a:r>
            </a:p>
            <a:p>
              <a:pPr algn="ctr"/>
              <a:r>
                <a:rPr 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U505/U506</a:t>
              </a:r>
              <a:endPara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Rectangular Callout 35"/>
            <p:cNvSpPr/>
            <p:nvPr/>
          </p:nvSpPr>
          <p:spPr>
            <a:xfrm>
              <a:off x="7706366" y="444586"/>
              <a:ext cx="1903043" cy="682561"/>
            </a:xfrm>
            <a:prstGeom prst="wedgeRectCallout">
              <a:avLst>
                <a:gd name="adj1" fmla="val 14914"/>
                <a:gd name="adj2" fmla="val 435068"/>
              </a:avLst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PHY</a:t>
              </a:r>
            </a:p>
            <a:p>
              <a:pPr algn="ctr"/>
              <a:r>
                <a:rPr 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(3.3V/1.0V)/U801</a:t>
              </a:r>
              <a:endPara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Rectangular Callout 36"/>
            <p:cNvSpPr/>
            <p:nvPr/>
          </p:nvSpPr>
          <p:spPr>
            <a:xfrm>
              <a:off x="12737007" y="2799411"/>
              <a:ext cx="1414158" cy="612648"/>
            </a:xfrm>
            <a:prstGeom prst="wedgeRectCallout">
              <a:avLst>
                <a:gd name="adj1" fmla="val -141799"/>
                <a:gd name="adj2" fmla="val 370201"/>
              </a:avLst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eMMC</a:t>
              </a:r>
              <a:r>
                <a:rPr 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(1.2V)/U602</a:t>
              </a:r>
              <a:endPara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Rectangular Callout 37"/>
            <p:cNvSpPr/>
            <p:nvPr/>
          </p:nvSpPr>
          <p:spPr>
            <a:xfrm>
              <a:off x="12883139" y="4532594"/>
              <a:ext cx="1268028" cy="921148"/>
            </a:xfrm>
            <a:prstGeom prst="wedgeRectCallout">
              <a:avLst>
                <a:gd name="adj1" fmla="val -92123"/>
                <a:gd name="adj2" fmla="val 103853"/>
              </a:avLst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LED Control</a:t>
              </a:r>
            </a:p>
            <a:p>
              <a:pPr algn="ctr"/>
              <a:r>
                <a:rPr lang="en-US" sz="11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Q1001 Q1002 Q1103</a:t>
              </a:r>
              <a:endParaRPr 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Rectangular Callout 38"/>
            <p:cNvSpPr/>
            <p:nvPr/>
          </p:nvSpPr>
          <p:spPr>
            <a:xfrm>
              <a:off x="9841408" y="465295"/>
              <a:ext cx="1371600" cy="661851"/>
            </a:xfrm>
            <a:prstGeom prst="wedgeRectCallout">
              <a:avLst>
                <a:gd name="adj1" fmla="val 11212"/>
                <a:gd name="adj2" fmla="val 263507"/>
              </a:avLst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HDMI Power</a:t>
              </a:r>
            </a:p>
            <a:p>
              <a:pPr algn="ctr"/>
              <a:r>
                <a:rPr 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en-US" sz="12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3.3V</a:t>
              </a:r>
              <a:r>
                <a:rPr 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)U1401</a:t>
              </a:r>
              <a:endPara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7892717" y="5499998"/>
            <a:ext cx="30895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BOT</a:t>
            </a:r>
            <a:endParaRPr lang="en-US" sz="2000" b="1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67150" y="1859280"/>
            <a:ext cx="898525" cy="1310640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7819862" y="3257568"/>
            <a:ext cx="917235" cy="726401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2554463" y="4641850"/>
            <a:ext cx="574500" cy="450851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9318154" y="3089967"/>
            <a:ext cx="1215441" cy="1559869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55A11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1898077" y="3316334"/>
            <a:ext cx="568897" cy="1325516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55A11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2706863" y="3468734"/>
            <a:ext cx="1593675" cy="1210422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55A11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9703231" y="4679155"/>
            <a:ext cx="574500" cy="740381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384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6446" y="99546"/>
            <a:ext cx="5747214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Block Schematic </a:t>
            </a:r>
            <a:r>
              <a:rPr lang="en-US" sz="3600" b="1" spc="-1" dirty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d</a:t>
            </a:r>
            <a:r>
              <a:rPr lang="en-US" sz="36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ivision</a:t>
            </a:r>
            <a:endParaRPr lang="en-US" sz="3600" b="1" spc="-1" dirty="0">
              <a:solidFill>
                <a:srgbClr val="002A4E"/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9500" y="948624"/>
            <a:ext cx="3838327" cy="171837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4299" y="2667000"/>
            <a:ext cx="2993441" cy="16662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1440" y="2895544"/>
            <a:ext cx="3602474" cy="287535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51441" y="919021"/>
            <a:ext cx="3602474" cy="216018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1316" y="807648"/>
            <a:ext cx="3527883" cy="3205551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590" y="4282771"/>
            <a:ext cx="3813708" cy="1957011"/>
          </a:xfrm>
          <a:prstGeom prst="rect">
            <a:avLst/>
          </a:prstGeom>
        </p:spPr>
      </p:pic>
      <p:sp>
        <p:nvSpPr>
          <p:cNvPr id="42" name="Rectangle 41"/>
          <p:cNvSpPr/>
          <p:nvPr/>
        </p:nvSpPr>
        <p:spPr>
          <a:xfrm>
            <a:off x="57149" y="807648"/>
            <a:ext cx="7734300" cy="3357952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7965615" y="807647"/>
            <a:ext cx="4048585" cy="5487243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57149" y="4227661"/>
            <a:ext cx="4048585" cy="2067229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4716756" y="4897352"/>
            <a:ext cx="436853" cy="213130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716755" y="5284099"/>
            <a:ext cx="436853" cy="213130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4716755" y="5670846"/>
            <a:ext cx="436853" cy="213130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Isosceles Triangle 48"/>
          <p:cNvSpPr/>
          <p:nvPr/>
        </p:nvSpPr>
        <p:spPr>
          <a:xfrm>
            <a:off x="4688788" y="4403695"/>
            <a:ext cx="464820" cy="320040"/>
          </a:xfrm>
          <a:prstGeom prst="triangle">
            <a:avLst>
              <a:gd name="adj" fmla="val 10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/>
          <p:cNvSpPr txBox="1"/>
          <p:nvPr/>
        </p:nvSpPr>
        <p:spPr>
          <a:xfrm>
            <a:off x="5148956" y="4356779"/>
            <a:ext cx="2080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NOTE</a:t>
            </a:r>
            <a:endParaRPr lang="en-US" sz="2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153608" y="4845440"/>
            <a:ext cx="2080260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Ethernet block</a:t>
            </a:r>
            <a:endParaRPr lang="en-US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153608" y="5208677"/>
            <a:ext cx="2080260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 block</a:t>
            </a:r>
            <a:endParaRPr lang="en-US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5153608" y="5616855"/>
            <a:ext cx="2080260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C55A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eMMC</a:t>
            </a:r>
            <a:r>
              <a:rPr lang="en-US" dirty="0" smtClean="0">
                <a:solidFill>
                  <a:srgbClr val="C55A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block</a:t>
            </a:r>
            <a:endParaRPr lang="en-US" dirty="0">
              <a:solidFill>
                <a:srgbClr val="C55A1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Oval 53"/>
          <p:cNvSpPr/>
          <p:nvPr/>
        </p:nvSpPr>
        <p:spPr>
          <a:xfrm>
            <a:off x="4013200" y="3079203"/>
            <a:ext cx="477746" cy="756197"/>
          </a:xfrm>
          <a:prstGeom prst="ellipse">
            <a:avLst/>
          </a:prstGeom>
          <a:noFill/>
          <a:ln w="19050">
            <a:solidFill>
              <a:srgbClr val="0000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4927600" y="1778342"/>
            <a:ext cx="579063" cy="756197"/>
          </a:xfrm>
          <a:prstGeom prst="ellipse">
            <a:avLst/>
          </a:prstGeom>
          <a:noFill/>
          <a:ln w="19050">
            <a:solidFill>
              <a:srgbClr val="0000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708117" y="1778342"/>
            <a:ext cx="463697" cy="756197"/>
          </a:xfrm>
          <a:prstGeom prst="ellipse">
            <a:avLst/>
          </a:prstGeom>
          <a:noFill/>
          <a:ln w="190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2517192" y="833917"/>
            <a:ext cx="463697" cy="756197"/>
          </a:xfrm>
          <a:prstGeom prst="ellipse">
            <a:avLst/>
          </a:prstGeom>
          <a:noFill/>
          <a:ln w="190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5506663" y="1178719"/>
            <a:ext cx="423082" cy="74295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ular Callout 58"/>
          <p:cNvSpPr/>
          <p:nvPr/>
        </p:nvSpPr>
        <p:spPr>
          <a:xfrm>
            <a:off x="5929746" y="1959222"/>
            <a:ext cx="518680" cy="325683"/>
          </a:xfrm>
          <a:prstGeom prst="wedgeRectCallout">
            <a:avLst>
              <a:gd name="adj1" fmla="val -64557"/>
              <a:gd name="adj2" fmla="val -135847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>
                <a:ln w="0"/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R825, R826</a:t>
            </a:r>
            <a:endParaRPr lang="en-US" sz="800" b="1" dirty="0">
              <a:ln w="0"/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Rectangular Callout 59"/>
          <p:cNvSpPr/>
          <p:nvPr/>
        </p:nvSpPr>
        <p:spPr>
          <a:xfrm>
            <a:off x="163678" y="1913634"/>
            <a:ext cx="744804" cy="325683"/>
          </a:xfrm>
          <a:prstGeom prst="wedgeRectCallout">
            <a:avLst>
              <a:gd name="adj1" fmla="val 106840"/>
              <a:gd name="adj2" fmla="val -57858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U801_RTL8211F-CG</a:t>
            </a:r>
          </a:p>
        </p:txBody>
      </p:sp>
      <p:sp>
        <p:nvSpPr>
          <p:cNvPr id="61" name="Rectangle 60"/>
          <p:cNvSpPr/>
          <p:nvPr/>
        </p:nvSpPr>
        <p:spPr>
          <a:xfrm>
            <a:off x="1173079" y="919021"/>
            <a:ext cx="1324381" cy="3094178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/>
          <p:cNvSpPr/>
          <p:nvPr/>
        </p:nvSpPr>
        <p:spPr>
          <a:xfrm>
            <a:off x="2745791" y="2495550"/>
            <a:ext cx="755425" cy="25777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ular Callout 62"/>
          <p:cNvSpPr/>
          <p:nvPr/>
        </p:nvSpPr>
        <p:spPr>
          <a:xfrm>
            <a:off x="3050590" y="2870495"/>
            <a:ext cx="518680" cy="325683"/>
          </a:xfrm>
          <a:prstGeom prst="wedgeRectCallout">
            <a:avLst>
              <a:gd name="adj1" fmla="val -48335"/>
              <a:gd name="adj2" fmla="val -11488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sz="800" b="1" dirty="0" smtClean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801</a:t>
            </a:r>
            <a:endParaRPr lang="en-US" sz="800" b="1" dirty="0">
              <a:ln w="0"/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1372962" y="4844560"/>
            <a:ext cx="772213" cy="74295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ular Callout 64"/>
          <p:cNvSpPr/>
          <p:nvPr/>
        </p:nvSpPr>
        <p:spPr>
          <a:xfrm>
            <a:off x="2427826" y="4626371"/>
            <a:ext cx="518680" cy="325683"/>
          </a:xfrm>
          <a:prstGeom prst="wedgeRectCallout">
            <a:avLst>
              <a:gd name="adj1" fmla="val -118424"/>
              <a:gd name="adj2" fmla="val 47429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>
                <a:ln w="0"/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U303</a:t>
            </a:r>
            <a:endParaRPr lang="en-US" sz="800" b="1" dirty="0">
              <a:ln w="0"/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Oval 65"/>
          <p:cNvSpPr/>
          <p:nvPr/>
        </p:nvSpPr>
        <p:spPr>
          <a:xfrm>
            <a:off x="3037995" y="4668750"/>
            <a:ext cx="873708" cy="492300"/>
          </a:xfrm>
          <a:prstGeom prst="ellipse">
            <a:avLst/>
          </a:prstGeom>
          <a:noFill/>
          <a:ln w="28575">
            <a:solidFill>
              <a:srgbClr val="7030A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11243863" y="1016794"/>
            <a:ext cx="542925" cy="323850"/>
          </a:xfrm>
          <a:prstGeom prst="ellipse">
            <a:avLst/>
          </a:prstGeom>
          <a:noFill/>
          <a:ln w="19050">
            <a:solidFill>
              <a:schemeClr val="accent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8654526" y="4032929"/>
            <a:ext cx="542925" cy="323850"/>
          </a:xfrm>
          <a:prstGeom prst="ellipse">
            <a:avLst/>
          </a:prstGeom>
          <a:noFill/>
          <a:ln w="19050">
            <a:solidFill>
              <a:schemeClr val="accent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/>
          <p:cNvSpPr/>
          <p:nvPr/>
        </p:nvSpPr>
        <p:spPr>
          <a:xfrm>
            <a:off x="9931400" y="1178718"/>
            <a:ext cx="852471" cy="294481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ular Callout 69"/>
          <p:cNvSpPr/>
          <p:nvPr/>
        </p:nvSpPr>
        <p:spPr>
          <a:xfrm>
            <a:off x="10098295" y="1629570"/>
            <a:ext cx="518680" cy="325683"/>
          </a:xfrm>
          <a:prstGeom prst="wedgeRectCallout">
            <a:avLst>
              <a:gd name="adj1" fmla="val 1553"/>
              <a:gd name="adj2" fmla="val -106601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>
                <a:ln w="0"/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L304</a:t>
            </a:r>
            <a:endParaRPr lang="en-US" sz="800" b="1" dirty="0">
              <a:ln w="0"/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9091613" y="3028100"/>
            <a:ext cx="2152250" cy="28012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ular Callout 71"/>
          <p:cNvSpPr/>
          <p:nvPr/>
        </p:nvSpPr>
        <p:spPr>
          <a:xfrm>
            <a:off x="8043738" y="3190576"/>
            <a:ext cx="882250" cy="318357"/>
          </a:xfrm>
          <a:prstGeom prst="wedgeRectCallout">
            <a:avLst>
              <a:gd name="adj1" fmla="val 72963"/>
              <a:gd name="adj2" fmla="val 9936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>
                <a:ln w="0"/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U1_S905X2-B</a:t>
            </a:r>
            <a:endParaRPr lang="en-US" sz="800" b="1" dirty="0">
              <a:ln w="0"/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0823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6446" y="99546"/>
            <a:ext cx="6157455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Double check fail symptom</a:t>
            </a:r>
            <a:endParaRPr lang="en-US" sz="3600" b="1" spc="-1" dirty="0">
              <a:solidFill>
                <a:srgbClr val="002A4E"/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764975" y="997406"/>
            <a:ext cx="895927" cy="7758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OBA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ight Arrow 24"/>
          <p:cNvSpPr/>
          <p:nvPr/>
        </p:nvSpPr>
        <p:spPr>
          <a:xfrm>
            <a:off x="1765273" y="1295741"/>
            <a:ext cx="396240" cy="1447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2265884" y="997406"/>
            <a:ext cx="895927" cy="7758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100% fail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3730540" y="997406"/>
            <a:ext cx="895927" cy="7758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VI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Right Arrow 32"/>
          <p:cNvSpPr/>
          <p:nvPr/>
        </p:nvSpPr>
        <p:spPr>
          <a:xfrm>
            <a:off x="4730838" y="1295741"/>
            <a:ext cx="396240" cy="1447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5231449" y="997406"/>
            <a:ext cx="895927" cy="7758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15pcs no find out abnormal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Right Arrow 34"/>
          <p:cNvSpPr/>
          <p:nvPr/>
        </p:nvSpPr>
        <p:spPr>
          <a:xfrm>
            <a:off x="6231747" y="1312943"/>
            <a:ext cx="396240" cy="1447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Right Arrow 35"/>
          <p:cNvSpPr/>
          <p:nvPr/>
        </p:nvSpPr>
        <p:spPr>
          <a:xfrm rot="5400000">
            <a:off x="3980383" y="2006941"/>
            <a:ext cx="396240" cy="1447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3730540" y="2385401"/>
            <a:ext cx="895927" cy="77585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10pcs burned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6715270" y="997406"/>
            <a:ext cx="895927" cy="7758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Baking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ight Arrow 38"/>
          <p:cNvSpPr/>
          <p:nvPr/>
        </p:nvSpPr>
        <p:spPr>
          <a:xfrm>
            <a:off x="7715568" y="1295741"/>
            <a:ext cx="396240" cy="1447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8216179" y="997406"/>
            <a:ext cx="895927" cy="7758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Re-test OBA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Right Arrow 40"/>
          <p:cNvSpPr/>
          <p:nvPr/>
        </p:nvSpPr>
        <p:spPr>
          <a:xfrm>
            <a:off x="9216477" y="1312943"/>
            <a:ext cx="396240" cy="1447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9680835" y="997406"/>
            <a:ext cx="895927" cy="77585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11pcs fail boot up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Right Arrow 42"/>
          <p:cNvSpPr/>
          <p:nvPr/>
        </p:nvSpPr>
        <p:spPr>
          <a:xfrm>
            <a:off x="10681133" y="1295741"/>
            <a:ext cx="396240" cy="1447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Right Arrow 45"/>
          <p:cNvSpPr/>
          <p:nvPr/>
        </p:nvSpPr>
        <p:spPr>
          <a:xfrm rot="5400000">
            <a:off x="8466022" y="2006941"/>
            <a:ext cx="396240" cy="1447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8216179" y="2385401"/>
            <a:ext cx="895927" cy="77585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5pcs can boot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Right Arrow 47"/>
          <p:cNvSpPr/>
          <p:nvPr/>
        </p:nvSpPr>
        <p:spPr>
          <a:xfrm>
            <a:off x="4730838" y="2683736"/>
            <a:ext cx="396240" cy="1447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ounded Rectangle 48"/>
          <p:cNvSpPr/>
          <p:nvPr/>
        </p:nvSpPr>
        <p:spPr>
          <a:xfrm>
            <a:off x="5231449" y="2385401"/>
            <a:ext cx="895927" cy="775855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Suspect scrap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ight Arrow 49"/>
          <p:cNvSpPr/>
          <p:nvPr/>
        </p:nvSpPr>
        <p:spPr>
          <a:xfrm>
            <a:off x="9227560" y="2683736"/>
            <a:ext cx="396240" cy="1447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Rounded Rectangle 50"/>
          <p:cNvSpPr/>
          <p:nvPr/>
        </p:nvSpPr>
        <p:spPr>
          <a:xfrm>
            <a:off x="9728171" y="2385401"/>
            <a:ext cx="895927" cy="775855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FATP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Flowchart: Connector 58"/>
          <p:cNvSpPr/>
          <p:nvPr/>
        </p:nvSpPr>
        <p:spPr>
          <a:xfrm>
            <a:off x="11181744" y="1042087"/>
            <a:ext cx="879627" cy="652088"/>
          </a:xfrm>
          <a:prstGeom prst="flowChartConnector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C000"/>
                </a:solidFill>
              </a:rPr>
              <a:t>A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2106228" y="3405334"/>
            <a:ext cx="1000298" cy="7758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Measure impendent 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Right Arrow 61"/>
          <p:cNvSpPr/>
          <p:nvPr/>
        </p:nvSpPr>
        <p:spPr>
          <a:xfrm>
            <a:off x="3171758" y="3715201"/>
            <a:ext cx="396240" cy="1447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Right Arrow 82"/>
          <p:cNvSpPr/>
          <p:nvPr/>
        </p:nvSpPr>
        <p:spPr>
          <a:xfrm>
            <a:off x="1683896" y="3701006"/>
            <a:ext cx="396240" cy="1447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Right Arrow 85"/>
          <p:cNvSpPr/>
          <p:nvPr/>
        </p:nvSpPr>
        <p:spPr>
          <a:xfrm>
            <a:off x="3248210" y="1295741"/>
            <a:ext cx="396240" cy="1447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Rounded Rectangle 86"/>
          <p:cNvSpPr/>
          <p:nvPr/>
        </p:nvSpPr>
        <p:spPr>
          <a:xfrm>
            <a:off x="3633230" y="3385468"/>
            <a:ext cx="1090545" cy="77585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smtClean="0">
                <a:latin typeface="Arial" panose="020B0604020202020204" pitchFamily="34" charset="0"/>
                <a:cs typeface="Arial" panose="020B0604020202020204" pitchFamily="34" charset="0"/>
              </a:rPr>
              <a:t>6pcs 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L304 short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Rounded Rectangle 87"/>
          <p:cNvSpPr/>
          <p:nvPr/>
        </p:nvSpPr>
        <p:spPr>
          <a:xfrm>
            <a:off x="3633230" y="4382013"/>
            <a:ext cx="1090545" cy="77585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4pcs L801 short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Bent-Up Arrow 88"/>
          <p:cNvSpPr/>
          <p:nvPr/>
        </p:nvSpPr>
        <p:spPr>
          <a:xfrm rot="5400000">
            <a:off x="2865967" y="4121151"/>
            <a:ext cx="267449" cy="1058333"/>
          </a:xfrm>
          <a:prstGeom prst="bentUp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4" name="TextBox 103"/>
              <p:cNvSpPr txBox="1"/>
              <p:nvPr/>
            </p:nvSpPr>
            <p:spPr>
              <a:xfrm>
                <a:off x="5150713" y="3536394"/>
                <a:ext cx="6558687" cy="2400657"/>
              </a:xfrm>
              <a:prstGeom prst="rect">
                <a:avLst/>
              </a:prstGeom>
              <a:noFill/>
              <a:ln>
                <a:solidFill>
                  <a:srgbClr val="00B0F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en-US" sz="2400" b="1" dirty="0" smtClean="0">
                    <a:solidFill>
                      <a:srgbClr val="0000FF"/>
                    </a:solidFill>
                  </a:rPr>
                  <a:t>Summary: </a:t>
                </a:r>
              </a:p>
              <a:p>
                <a:r>
                  <a:rPr lang="en-US" dirty="0" smtClean="0">
                    <a:solidFill>
                      <a:srgbClr val="0000FF"/>
                    </a:solidFill>
                  </a:rPr>
                  <a:t>- VI: Burned </a:t>
                </a:r>
                <a:r>
                  <a:rPr lang="en-US" dirty="0">
                    <a:solidFill>
                      <a:srgbClr val="0000FF"/>
                    </a:solidFill>
                  </a:rPr>
                  <a:t>*</a:t>
                </a:r>
                <a:r>
                  <a:rPr lang="en-US" dirty="0" smtClean="0">
                    <a:solidFill>
                      <a:srgbClr val="0000FF"/>
                    </a:solidFill>
                  </a:rPr>
                  <a:t>10pcs~40%</a:t>
                </a:r>
              </a:p>
              <a:p>
                <a:r>
                  <a:rPr lang="en-US" dirty="0" smtClean="0">
                    <a:solidFill>
                      <a:srgbClr val="0000FF"/>
                    </a:solidFill>
                  </a:rPr>
                  <a:t>        + </a:t>
                </a:r>
                <a:r>
                  <a:rPr lang="en-US" dirty="0">
                    <a:solidFill>
                      <a:srgbClr val="0000FF"/>
                    </a:solidFill>
                  </a:rPr>
                  <a:t>6pcs </a:t>
                </a:r>
                <a:r>
                  <a:rPr lang="en-US" dirty="0" smtClean="0">
                    <a:solidFill>
                      <a:srgbClr val="0000FF"/>
                    </a:solidFill>
                  </a:rPr>
                  <a:t>U801_RTL8211F-CG location</a:t>
                </a:r>
              </a:p>
              <a:p>
                <a:r>
                  <a:rPr lang="en-US" dirty="0">
                    <a:solidFill>
                      <a:srgbClr val="0000FF"/>
                    </a:solidFill>
                  </a:rPr>
                  <a:t> </a:t>
                </a:r>
                <a:r>
                  <a:rPr lang="en-US" dirty="0" smtClean="0">
                    <a:solidFill>
                      <a:srgbClr val="0000FF"/>
                    </a:solidFill>
                  </a:rPr>
                  <a:t>       + 3pcs R825, R826 location</a:t>
                </a:r>
              </a:p>
              <a:p>
                <a:r>
                  <a:rPr lang="en-US" dirty="0">
                    <a:solidFill>
                      <a:srgbClr val="0000FF"/>
                    </a:solidFill>
                  </a:rPr>
                  <a:t> </a:t>
                </a:r>
                <a:r>
                  <a:rPr lang="en-US" dirty="0" smtClean="0">
                    <a:solidFill>
                      <a:srgbClr val="0000FF"/>
                    </a:solidFill>
                  </a:rPr>
                  <a:t>       + 1pcs U303 location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𝑒𝑀𝑀𝐶</m:t>
                    </m:r>
                    <m:r>
                      <a:rPr lang="en-US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𝑏𝑙𝑜𝑐𝑘</m:t>
                    </m:r>
                  </m:oMath>
                </a14:m>
                <a:r>
                  <a:rPr lang="en-US" dirty="0" smtClean="0">
                    <a:solidFill>
                      <a:srgbClr val="0000FF"/>
                    </a:solidFill>
                  </a:rPr>
                  <a:t>                     </a:t>
                </a:r>
                <a:endParaRPr lang="en-US" dirty="0">
                  <a:solidFill>
                    <a:srgbClr val="0000FF"/>
                  </a:solidFill>
                </a:endParaRPr>
              </a:p>
              <a:p>
                <a:r>
                  <a:rPr lang="en-US" dirty="0">
                    <a:solidFill>
                      <a:srgbClr val="0000FF"/>
                    </a:solidFill>
                  </a:rPr>
                  <a:t>- </a:t>
                </a:r>
                <a:r>
                  <a:rPr lang="en-US" dirty="0" smtClean="0">
                    <a:solidFill>
                      <a:srgbClr val="0000FF"/>
                    </a:solidFill>
                  </a:rPr>
                  <a:t>Measure: L304_P3V3 </a:t>
                </a:r>
                <a:r>
                  <a:rPr lang="en-US" dirty="0">
                    <a:solidFill>
                      <a:srgbClr val="0000FF"/>
                    </a:solidFill>
                  </a:rPr>
                  <a:t>short GND </a:t>
                </a:r>
                <a:r>
                  <a:rPr lang="en-US" dirty="0" smtClean="0">
                    <a:solidFill>
                      <a:srgbClr val="0000FF"/>
                    </a:solidFill>
                  </a:rPr>
                  <a:t>*6pcs~24% 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𝑆𝑦𝑠𝑡𝑜𝑚</m:t>
                    </m:r>
                    <m:r>
                      <a:rPr lang="en-US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𝑏𝑙𝑜𝑐𝑘</m:t>
                    </m:r>
                  </m:oMath>
                </a14:m>
                <a:endParaRPr lang="en-US" dirty="0">
                  <a:solidFill>
                    <a:srgbClr val="0000FF"/>
                  </a:solidFill>
                </a:endParaRPr>
              </a:p>
              <a:p>
                <a:r>
                  <a:rPr lang="en-US" dirty="0">
                    <a:solidFill>
                      <a:srgbClr val="0000FF"/>
                    </a:solidFill>
                  </a:rPr>
                  <a:t>- </a:t>
                </a:r>
                <a:r>
                  <a:rPr lang="en-US" dirty="0" smtClean="0">
                    <a:solidFill>
                      <a:srgbClr val="0000FF"/>
                    </a:solidFill>
                  </a:rPr>
                  <a:t>Normally: *5pcs~20%</a:t>
                </a:r>
                <a:endParaRPr lang="en-US" dirty="0">
                  <a:solidFill>
                    <a:srgbClr val="0000FF"/>
                  </a:solidFill>
                </a:endParaRPr>
              </a:p>
              <a:p>
                <a:r>
                  <a:rPr lang="en-US" dirty="0">
                    <a:solidFill>
                      <a:srgbClr val="0000FF"/>
                    </a:solidFill>
                  </a:rPr>
                  <a:t>- </a:t>
                </a:r>
                <a:r>
                  <a:rPr lang="en-US" dirty="0" smtClean="0">
                    <a:solidFill>
                      <a:srgbClr val="0000FF"/>
                    </a:solidFill>
                  </a:rPr>
                  <a:t>Measure: </a:t>
                </a:r>
                <a:r>
                  <a:rPr lang="en-US" dirty="0">
                    <a:solidFill>
                      <a:srgbClr val="0000FF"/>
                    </a:solidFill>
                  </a:rPr>
                  <a:t>L801_REG_OUT short </a:t>
                </a:r>
                <a:r>
                  <a:rPr lang="en-US" dirty="0" smtClean="0">
                    <a:solidFill>
                      <a:srgbClr val="0000FF"/>
                    </a:solidFill>
                  </a:rPr>
                  <a:t>GND*4pcs~16%</a:t>
                </a:r>
                <a:r>
                  <a:rPr lang="en-US" dirty="0" smtClean="0">
                    <a:solidFill>
                      <a:srgbClr val="0000FF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𝐸𝑡h𝑒𝑟𝑛𝑒𝑡</m:t>
                    </m:r>
                    <m:r>
                      <a:rPr lang="en-US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𝑏𝑙𝑜𝑐𝑘</m:t>
                    </m:r>
                  </m:oMath>
                </a14:m>
                <a:endParaRPr lang="en-US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104" name="TextBox 10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0713" y="3536394"/>
                <a:ext cx="6558687" cy="2400657"/>
              </a:xfrm>
              <a:prstGeom prst="rect">
                <a:avLst/>
              </a:prstGeom>
              <a:blipFill>
                <a:blip r:embed="rId2"/>
                <a:stretch>
                  <a:fillRect l="-1206" t="-1768" b="-2778"/>
                </a:stretch>
              </a:blipFill>
              <a:ln>
                <a:solidFill>
                  <a:srgbClr val="00B0F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Flowchart: Connector 43"/>
          <p:cNvSpPr/>
          <p:nvPr/>
        </p:nvSpPr>
        <p:spPr>
          <a:xfrm>
            <a:off x="760695" y="3402671"/>
            <a:ext cx="879627" cy="652088"/>
          </a:xfrm>
          <a:prstGeom prst="flowChartConnector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C000"/>
                </a:solidFill>
              </a:rPr>
              <a:t>A</a:t>
            </a:r>
          </a:p>
        </p:txBody>
      </p:sp>
      <p:sp>
        <p:nvSpPr>
          <p:cNvPr id="3" name="Right Brace 2"/>
          <p:cNvSpPr/>
          <p:nvPr/>
        </p:nvSpPr>
        <p:spPr>
          <a:xfrm>
            <a:off x="8934339" y="4216438"/>
            <a:ext cx="217714" cy="455566"/>
          </a:xfrm>
          <a:prstGeom prst="rightBrac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9216477" y="4280985"/>
                <a:ext cx="14646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𝐸𝑡h𝑒𝑟𝑛𝑒𝑡</m:t>
                      </m:r>
                      <m:r>
                        <a:rPr lang="en-US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𝑏𝑙𝑜𝑐𝑘</m:t>
                      </m:r>
                    </m:oMath>
                  </m:oMathPara>
                </a14:m>
                <a:endParaRPr lang="en-US" i="1" dirty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6477" y="4280985"/>
                <a:ext cx="1464656" cy="369332"/>
              </a:xfrm>
              <a:prstGeom prst="rect">
                <a:avLst/>
              </a:prstGeom>
              <a:blipFill>
                <a:blip r:embed="rId3"/>
                <a:stretch>
                  <a:fillRect r="-1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5638800" y="4181190"/>
            <a:ext cx="5257800" cy="565436"/>
          </a:xfrm>
          <a:prstGeom prst="rect">
            <a:avLst/>
          </a:prstGeom>
          <a:noFill/>
          <a:ln w="19050"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5638800" y="4781874"/>
            <a:ext cx="3588760" cy="243581"/>
          </a:xfrm>
          <a:prstGeom prst="rect">
            <a:avLst/>
          </a:prstGeom>
          <a:noFill/>
          <a:ln w="19050">
            <a:solidFill>
              <a:srgbClr val="C55A1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6270624" y="5083968"/>
            <a:ext cx="4911119" cy="220317"/>
          </a:xfrm>
          <a:prstGeom prst="rect">
            <a:avLst/>
          </a:prstGeom>
          <a:noFill/>
          <a:ln w="19050">
            <a:solidFill>
              <a:srgbClr val="7030A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6270624" y="5618364"/>
            <a:ext cx="5381625" cy="243582"/>
          </a:xfrm>
          <a:prstGeom prst="rect">
            <a:avLst/>
          </a:prstGeom>
          <a:noFill/>
          <a:ln w="19050"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390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26446" y="99546"/>
            <a:ext cx="3123804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Top block fai</a:t>
            </a:r>
            <a:r>
              <a:rPr lang="en-US" sz="3600" b="1" spc="-1" dirty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97227" y="5855983"/>
            <a:ext cx="33518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Top 1</a:t>
            </a:r>
            <a:r>
              <a:rPr lang="en-US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Ethernet </a:t>
            </a:r>
            <a:r>
              <a:rPr lang="en-US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lock fail~52%</a:t>
            </a:r>
            <a:endParaRPr lang="en-US" sz="16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54530" y="5855983"/>
            <a:ext cx="31769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Top 2</a:t>
            </a:r>
            <a:r>
              <a:rPr lang="en-US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 </a:t>
            </a:r>
            <a:r>
              <a:rPr lang="en-US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lock~24%</a:t>
            </a:r>
            <a:endParaRPr lang="en-US" sz="16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97227" y="6272503"/>
            <a:ext cx="31769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Top 4: </a:t>
            </a:r>
            <a:r>
              <a:rPr lang="en-US" sz="1600" b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eMMC</a:t>
            </a:r>
            <a:r>
              <a:rPr lang="en-US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block fail~4%</a:t>
            </a:r>
            <a:endParaRPr lang="en-US" sz="16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82E3C92-4DDC-45DC-8CD8-5F742AE5D07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262096" y="5508550"/>
            <a:ext cx="11791114" cy="442674"/>
          </a:xfrm>
          <a:prstGeom prst="wedgeRoundRectCallout">
            <a:avLst>
              <a:gd name="adj1" fmla="val -12262"/>
              <a:gd name="adj2" fmla="val 51501"/>
              <a:gd name="adj3" fmla="val 16667"/>
            </a:avLst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have 5 top issue:</a:t>
            </a:r>
            <a:endParaRPr lang="en-US" sz="20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037188" y="5855983"/>
            <a:ext cx="42517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Top </a:t>
            </a:r>
            <a:r>
              <a:rPr lang="en-US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3: No boot~20%</a:t>
            </a:r>
            <a:endParaRPr lang="en-US" sz="16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7418" y="690477"/>
            <a:ext cx="27687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b="1" dirty="0" smtClean="0">
                <a:solidFill>
                  <a:srgbClr val="002A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Sorting 25pcs result:</a:t>
            </a:r>
            <a:endParaRPr lang="en-US" b="1" dirty="0">
              <a:solidFill>
                <a:srgbClr val="002A4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59142905"/>
              </p:ext>
            </p:extLst>
          </p:nvPr>
        </p:nvGraphicFramePr>
        <p:xfrm>
          <a:off x="1447978" y="1147111"/>
          <a:ext cx="9766122" cy="42741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263955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1130" y="1884507"/>
            <a:ext cx="8600615" cy="2171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tabLst>
                <a:tab pos="0" algn="l"/>
              </a:tabLst>
            </a:pPr>
            <a:r>
              <a:rPr lang="en-US" sz="48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Top 1</a:t>
            </a:r>
            <a:r>
              <a:rPr lang="en-US" sz="4800" b="1" spc="-1" dirty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: Ethernet b</a:t>
            </a:r>
            <a:r>
              <a:rPr lang="en-US" sz="48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lock fail analysis.</a:t>
            </a:r>
            <a:endParaRPr lang="en-US" sz="4800" b="1" spc="-1" dirty="0">
              <a:solidFill>
                <a:srgbClr val="002A4E"/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5243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6446" y="99546"/>
            <a:ext cx="5670270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Burn abnormal analysis </a:t>
            </a:r>
            <a:endParaRPr lang="en-US" sz="3600" b="1" spc="-1" dirty="0">
              <a:solidFill>
                <a:srgbClr val="002A4E"/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BC02CF-EBE0-4CE7-A4FA-E1C4D5DCED0B}"/>
              </a:ext>
            </a:extLst>
          </p:cNvPr>
          <p:cNvSpPr txBox="1"/>
          <p:nvPr/>
        </p:nvSpPr>
        <p:spPr>
          <a:xfrm>
            <a:off x="626283" y="794410"/>
            <a:ext cx="11078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Check VI 25 Boards find out </a:t>
            </a:r>
            <a:r>
              <a:rPr lang="en-US" b="1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9</a:t>
            </a:r>
            <a:r>
              <a:rPr lang="en-US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pcs </a:t>
            </a:r>
            <a:r>
              <a:rPr lang="en-US" b="1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 </a:t>
            </a:r>
            <a:r>
              <a:rPr lang="en-US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burnt at Ethernet block, </a:t>
            </a:r>
            <a:r>
              <a:rPr lang="en-US" b="1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 as table below</a:t>
            </a:r>
            <a:r>
              <a:rPr lang="en-US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b="1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6346500"/>
              </p:ext>
            </p:extLst>
          </p:nvPr>
        </p:nvGraphicFramePr>
        <p:xfrm>
          <a:off x="926445" y="1298945"/>
          <a:ext cx="10885077" cy="44033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5559">
                  <a:extLst>
                    <a:ext uri="{9D8B030D-6E8A-4147-A177-3AD203B41FA5}">
                      <a16:colId xmlns:a16="http://schemas.microsoft.com/office/drawing/2014/main" val="4101390927"/>
                    </a:ext>
                  </a:extLst>
                </a:gridCol>
                <a:gridCol w="2147507">
                  <a:extLst>
                    <a:ext uri="{9D8B030D-6E8A-4147-A177-3AD203B41FA5}">
                      <a16:colId xmlns:a16="http://schemas.microsoft.com/office/drawing/2014/main" val="2877416684"/>
                    </a:ext>
                  </a:extLst>
                </a:gridCol>
                <a:gridCol w="5021079">
                  <a:extLst>
                    <a:ext uri="{9D8B030D-6E8A-4147-A177-3AD203B41FA5}">
                      <a16:colId xmlns:a16="http://schemas.microsoft.com/office/drawing/2014/main" val="2741918438"/>
                    </a:ext>
                  </a:extLst>
                </a:gridCol>
                <a:gridCol w="1320932">
                  <a:extLst>
                    <a:ext uri="{9D8B030D-6E8A-4147-A177-3AD203B41FA5}">
                      <a16:colId xmlns:a16="http://schemas.microsoft.com/office/drawing/2014/main" val="180883718"/>
                    </a:ext>
                  </a:extLst>
                </a:gridCol>
              </a:tblGrid>
              <a:tr h="55566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MAC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Schematic</a:t>
                      </a:r>
                      <a:r>
                        <a:rPr lang="en-US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Picture</a:t>
                      </a:r>
                      <a:r>
                        <a:rPr lang="en-US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sample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2084075"/>
                  </a:ext>
                </a:extLst>
              </a:tr>
              <a:tr h="428078"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U801_RTL8211F-CG was burnt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#3: </a:t>
                      </a:r>
                      <a:r>
                        <a:rPr lang="en-US" sz="16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2C811A6A23C</a:t>
                      </a:r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6">
                  <a:txBody>
                    <a:bodyPr/>
                    <a:lstStyle/>
                    <a:p>
                      <a:pPr algn="ctr"/>
                      <a:endParaRPr lang="en-US" sz="14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sz="14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sz="14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sz="14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sz="14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sz="14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sz="14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sz="14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sz="1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9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This</a:t>
                      </a:r>
                      <a:r>
                        <a:rPr lang="en-US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is file picture sample of 9pcs scrap and FA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sz="14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7198086"/>
                  </a:ext>
                </a:extLst>
              </a:tr>
              <a:tr h="427570">
                <a:tc vMerge="1">
                  <a:txBody>
                    <a:bodyPr/>
                    <a:lstStyle/>
                    <a:p>
                      <a:pPr algn="just"/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#12: </a:t>
                      </a:r>
                      <a:r>
                        <a:rPr lang="en-US" sz="16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2C9811A4F07D</a:t>
                      </a:r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5063075"/>
                  </a:ext>
                </a:extLst>
              </a:tr>
              <a:tr h="427433">
                <a:tc vMerge="1">
                  <a:txBody>
                    <a:bodyPr/>
                    <a:lstStyle/>
                    <a:p>
                      <a:pPr algn="just"/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#13: </a:t>
                      </a:r>
                      <a:r>
                        <a:rPr lang="en-US" sz="16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2C9811A50B16</a:t>
                      </a:r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7054102"/>
                  </a:ext>
                </a:extLst>
              </a:tr>
              <a:tr h="427439">
                <a:tc vMerge="1">
                  <a:txBody>
                    <a:bodyPr/>
                    <a:lstStyle/>
                    <a:p>
                      <a:pPr algn="just"/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#15: </a:t>
                      </a:r>
                      <a:r>
                        <a:rPr lang="en-US" sz="16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2C9811A5537A</a:t>
                      </a:r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23765"/>
                  </a:ext>
                </a:extLst>
              </a:tr>
              <a:tr h="427433">
                <a:tc vMerge="1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#18: 2C9811A60788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09360"/>
                  </a:ext>
                </a:extLst>
              </a:tr>
              <a:tr h="427433">
                <a:tc vMerge="1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#25: </a:t>
                      </a:r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2C9811A57C12</a:t>
                      </a:r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162302"/>
                  </a:ext>
                </a:extLst>
              </a:tr>
              <a:tr h="427433">
                <a:tc rowSpan="3"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R825,R826 was burnt.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#11: </a:t>
                      </a:r>
                      <a:r>
                        <a:rPr lang="en-US" sz="16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2C9811A4A2DE</a:t>
                      </a:r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/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8500630"/>
                  </a:ext>
                </a:extLst>
              </a:tr>
              <a:tr h="427433">
                <a:tc vMerge="1">
                  <a:txBody>
                    <a:bodyPr/>
                    <a:lstStyle/>
                    <a:p>
                      <a:pPr algn="just"/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#14: </a:t>
                      </a:r>
                      <a:r>
                        <a:rPr lang="en-US" sz="16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2C9811A53429</a:t>
                      </a:r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5205976"/>
                  </a:ext>
                </a:extLst>
              </a:tr>
              <a:tr h="427433">
                <a:tc vMerge="1">
                  <a:txBody>
                    <a:bodyPr/>
                    <a:lstStyle/>
                    <a:p>
                      <a:pPr algn="just"/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#21: 2C9811A57A5B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7327447"/>
                  </a:ext>
                </a:extLst>
              </a:tr>
            </a:tbl>
          </a:graphicData>
        </a:graphic>
      </p:graphicFrame>
      <p:sp>
        <p:nvSpPr>
          <p:cNvPr id="21" name="Rectangle 20">
            <a:extLst>
              <a:ext uri="{FF2B5EF4-FFF2-40B4-BE49-F238E27FC236}">
                <a16:creationId xmlns:a16="http://schemas.microsoft.com/office/drawing/2014/main" id="{648FB94E-2053-41E3-AF04-0730DA40FF7F}"/>
              </a:ext>
            </a:extLst>
          </p:cNvPr>
          <p:cNvSpPr/>
          <p:nvPr/>
        </p:nvSpPr>
        <p:spPr>
          <a:xfrm>
            <a:off x="926445" y="5652173"/>
            <a:ext cx="1165289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6075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 :</a:t>
            </a:r>
            <a:r>
              <a:rPr lang="en-US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60325">
              <a:lnSpc>
                <a:spcPct val="150000"/>
              </a:lnSpc>
            </a:pPr>
            <a:r>
              <a:rPr lang="en-US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With product was burned</a:t>
            </a:r>
            <a:r>
              <a:rPr lang="en-US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Can’t FA and repair </a:t>
            </a:r>
            <a: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Suspect scrap</a:t>
            </a:r>
            <a:endParaRPr lang="en-U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3725112"/>
              </p:ext>
            </p:extLst>
          </p:nvPr>
        </p:nvGraphicFramePr>
        <p:xfrm>
          <a:off x="10637141" y="4140460"/>
          <a:ext cx="1067666" cy="9008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4" name="Worksheet" showAsIcon="1" r:id="rId3" imgW="914400" imgH="771480" progId="Excel.Sheet.12">
                  <p:embed/>
                </p:oleObj>
              </mc:Choice>
              <mc:Fallback>
                <p:oleObj name="Worksheet" showAsIcon="1" r:id="rId3" imgW="914400" imgH="77148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637141" y="4140460"/>
                        <a:ext cx="1067666" cy="90084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4812" y="1851124"/>
            <a:ext cx="4977288" cy="2530375"/>
          </a:xfrm>
          <a:prstGeom prst="rect">
            <a:avLst/>
          </a:prstGeom>
          <a:ln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1603" y="4430433"/>
            <a:ext cx="4963706" cy="1221740"/>
          </a:xfrm>
          <a:prstGeom prst="rect">
            <a:avLst/>
          </a:prstGeom>
          <a:ln>
            <a:noFill/>
          </a:ln>
        </p:spPr>
      </p:pic>
      <p:sp>
        <p:nvSpPr>
          <p:cNvPr id="6" name="Rectangle 5"/>
          <p:cNvSpPr/>
          <p:nvPr/>
        </p:nvSpPr>
        <p:spPr>
          <a:xfrm>
            <a:off x="6826826" y="1881893"/>
            <a:ext cx="1828801" cy="2034364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885495" y="4511060"/>
            <a:ext cx="518968" cy="845235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 rot="5400000">
            <a:off x="10971223" y="3722956"/>
            <a:ext cx="399502" cy="165100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778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48FB94E-2053-41E3-AF04-0730DA40FF7F}"/>
              </a:ext>
            </a:extLst>
          </p:cNvPr>
          <p:cNvSpPr/>
          <p:nvPr/>
        </p:nvSpPr>
        <p:spPr>
          <a:xfrm>
            <a:off x="539110" y="5359205"/>
            <a:ext cx="11652890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6075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 :</a:t>
            </a:r>
            <a:r>
              <a:rPr 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NG#9,#23,#24,#26 : This issue 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follow </a:t>
            </a: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U801_RTL8211F-CG 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(MPM</a:t>
            </a: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RTL8211F-CG, P/N 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002.02152.005</a:t>
            </a: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DC:DN52; 02/16/2024; O04; 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O08,  </a:t>
            </a: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Vendor: 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REALTEK) component</a:t>
            </a:r>
            <a:endParaRPr lang="en-US" sz="16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950EBB1-C52E-4047-9660-961A3674597A}"/>
              </a:ext>
            </a:extLst>
          </p:cNvPr>
          <p:cNvSpPr/>
          <p:nvPr/>
        </p:nvSpPr>
        <p:spPr>
          <a:xfrm>
            <a:off x="2219609" y="2249734"/>
            <a:ext cx="33222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Separate components verify.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13F850E-09DB-498F-826A-402D97F843A7}"/>
              </a:ext>
            </a:extLst>
          </p:cNvPr>
          <p:cNvSpPr/>
          <p:nvPr/>
        </p:nvSpPr>
        <p:spPr>
          <a:xfrm>
            <a:off x="730866" y="4437957"/>
            <a:ext cx="11649398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Based on schematic, separate each components and recheck impedance on L801_REG_OUT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path.</a:t>
            </a:r>
            <a:endParaRPr lang="en-US" sz="14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- Separate (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U1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U306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U1101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U801 locations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)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and check impedance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L801_REG_OUT </a:t>
            </a:r>
            <a:r>
              <a:rPr lang="en-US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1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short 0 ohm with GND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346075" indent="-285750">
              <a:lnSpc>
                <a:spcPct val="150000"/>
              </a:lnSpc>
              <a:buFont typeface="Wingdings" panose="05000000000000000000" pitchFamily="2" charset="2"/>
              <a:buChar char="à"/>
            </a:pPr>
            <a:r>
              <a:rPr lang="en-US" sz="1400" b="1" i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U801 </a:t>
            </a:r>
            <a:r>
              <a:rPr lang="en-US" sz="1400" b="1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location are abnormal for </a:t>
            </a:r>
            <a:r>
              <a:rPr lang="en-US" sz="1400" b="1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L801_REG_OUT short issue</a:t>
            </a:r>
            <a:r>
              <a:rPr lang="en-US" sz="1400" b="1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.</a:t>
            </a:r>
          </a:p>
        </p:txBody>
      </p:sp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430FD86F-CC2C-4042-A50A-83D138FCDB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2199339"/>
              </p:ext>
            </p:extLst>
          </p:nvPr>
        </p:nvGraphicFramePr>
        <p:xfrm>
          <a:off x="926446" y="1128948"/>
          <a:ext cx="10650545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4437">
                  <a:extLst>
                    <a:ext uri="{9D8B030D-6E8A-4147-A177-3AD203B41FA5}">
                      <a16:colId xmlns:a16="http://schemas.microsoft.com/office/drawing/2014/main" val="1208852598"/>
                    </a:ext>
                  </a:extLst>
                </a:gridCol>
                <a:gridCol w="2231789">
                  <a:extLst>
                    <a:ext uri="{9D8B030D-6E8A-4147-A177-3AD203B41FA5}">
                      <a16:colId xmlns:a16="http://schemas.microsoft.com/office/drawing/2014/main" val="189319763"/>
                    </a:ext>
                  </a:extLst>
                </a:gridCol>
                <a:gridCol w="1435560">
                  <a:extLst>
                    <a:ext uri="{9D8B030D-6E8A-4147-A177-3AD203B41FA5}">
                      <a16:colId xmlns:a16="http://schemas.microsoft.com/office/drawing/2014/main" val="3379064686"/>
                    </a:ext>
                  </a:extLst>
                </a:gridCol>
                <a:gridCol w="1272359">
                  <a:extLst>
                    <a:ext uri="{9D8B030D-6E8A-4147-A177-3AD203B41FA5}">
                      <a16:colId xmlns:a16="http://schemas.microsoft.com/office/drawing/2014/main" val="541345529"/>
                    </a:ext>
                  </a:extLst>
                </a:gridCol>
                <a:gridCol w="1618200">
                  <a:extLst>
                    <a:ext uri="{9D8B030D-6E8A-4147-A177-3AD203B41FA5}">
                      <a16:colId xmlns:a16="http://schemas.microsoft.com/office/drawing/2014/main" val="2458131392"/>
                    </a:ext>
                  </a:extLst>
                </a:gridCol>
                <a:gridCol w="1618200">
                  <a:extLst>
                    <a:ext uri="{9D8B030D-6E8A-4147-A177-3AD203B41FA5}">
                      <a16:colId xmlns:a16="http://schemas.microsoft.com/office/drawing/2014/main" val="1512568158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L801_REG_OUT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Checking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OK board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RMA boards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16858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#9</a:t>
                      </a:r>
                      <a:endParaRPr lang="en-US" sz="12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</a:t>
                      </a:r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23</a:t>
                      </a:r>
                      <a:endParaRPr lang="en-US" sz="12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#24</a:t>
                      </a:r>
                      <a:endParaRPr lang="en-US" sz="12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#26</a:t>
                      </a:r>
                      <a:endParaRPr lang="en-US" sz="12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93322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Voltage</a:t>
                      </a:r>
                      <a:r>
                        <a:rPr lang="en-U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Diode(V)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~ </a:t>
                      </a:r>
                      <a:r>
                        <a:rPr lang="en-U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0.786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0.006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0.007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0.001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0.012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64681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2.044k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8312651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926446" y="99546"/>
            <a:ext cx="5904052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dirty="0" smtClean="0">
                <a:solidFill>
                  <a:srgbClr val="002A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REG_OUT</a:t>
            </a:r>
            <a:r>
              <a:rPr lang="en-US" altLang="zh-TW" sz="3600" b="1" dirty="0" smtClean="0">
                <a:solidFill>
                  <a:srgbClr val="002A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short analysis </a:t>
            </a:r>
            <a:endParaRPr lang="en-US" sz="3600" b="1" spc="-1" dirty="0">
              <a:solidFill>
                <a:srgbClr val="002A4E"/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39110" y="709690"/>
            <a:ext cx="11753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altLang="zh-TW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Measurement 4 NG board power found out L801_REG_OUT short 0 ohm with GND.</a:t>
            </a:r>
            <a:endParaRPr lang="en-US" altLang="zh-TW" b="1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r="11804"/>
          <a:stretch/>
        </p:blipFill>
        <p:spPr>
          <a:xfrm rot="5400000">
            <a:off x="1494703" y="2049699"/>
            <a:ext cx="1873654" cy="2902858"/>
          </a:xfrm>
          <a:prstGeom prst="rect">
            <a:avLst/>
          </a:prstGeom>
        </p:spPr>
      </p:pic>
      <p:sp>
        <p:nvSpPr>
          <p:cNvPr id="16" name="Rounded Rectangle 15"/>
          <p:cNvSpPr/>
          <p:nvPr/>
        </p:nvSpPr>
        <p:spPr>
          <a:xfrm>
            <a:off x="1225242" y="2655301"/>
            <a:ext cx="443345" cy="290287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OK</a:t>
            </a:r>
            <a:endParaRPr lang="en-US" sz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4566846" y="2029893"/>
            <a:ext cx="1878011" cy="2938113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5062506" y="2655300"/>
            <a:ext cx="443345" cy="290287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NG</a:t>
            </a:r>
            <a:endParaRPr lang="en-US" sz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824453" y="2874118"/>
            <a:ext cx="837047" cy="455679"/>
          </a:xfrm>
          <a:prstGeom prst="rect">
            <a:avLst/>
          </a:prstGeom>
          <a:noFill/>
          <a:ln w="38100">
            <a:solidFill>
              <a:srgbClr val="00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5705856" y="2897512"/>
            <a:ext cx="902407" cy="55688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8106" y="2502099"/>
            <a:ext cx="4018885" cy="1935857"/>
          </a:xfrm>
          <a:prstGeom prst="rect">
            <a:avLst/>
          </a:prstGeom>
        </p:spPr>
      </p:pic>
      <p:sp>
        <p:nvSpPr>
          <p:cNvPr id="22" name="Rectangular Callout 21"/>
          <p:cNvSpPr/>
          <p:nvPr/>
        </p:nvSpPr>
        <p:spPr>
          <a:xfrm>
            <a:off x="7558106" y="3128717"/>
            <a:ext cx="744804" cy="325683"/>
          </a:xfrm>
          <a:prstGeom prst="wedgeRectCallout">
            <a:avLst>
              <a:gd name="adj1" fmla="val 106840"/>
              <a:gd name="adj2" fmla="val -57858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U801_RTL8211F-CG</a:t>
            </a:r>
          </a:p>
        </p:txBody>
      </p:sp>
      <p:sp>
        <p:nvSpPr>
          <p:cNvPr id="24" name="Rectangular Callout 23"/>
          <p:cNvSpPr/>
          <p:nvPr/>
        </p:nvSpPr>
        <p:spPr>
          <a:xfrm>
            <a:off x="10493997" y="3975509"/>
            <a:ext cx="916394" cy="308298"/>
          </a:xfrm>
          <a:prstGeom prst="wedgeRectCallout">
            <a:avLst>
              <a:gd name="adj1" fmla="val -15860"/>
              <a:gd name="adj2" fmla="val -11966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 b="1" dirty="0" smtClean="0">
                <a:ln w="0"/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L801_REG_OUT</a:t>
            </a:r>
            <a:endParaRPr lang="en-US" sz="700" b="1" dirty="0">
              <a:ln w="0"/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950EBB1-C52E-4047-9660-961A3674597A}"/>
              </a:ext>
            </a:extLst>
          </p:cNvPr>
          <p:cNvSpPr/>
          <p:nvPr/>
        </p:nvSpPr>
        <p:spPr>
          <a:xfrm>
            <a:off x="8679167" y="2249734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Schematic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167181" y="3511127"/>
            <a:ext cx="1097280" cy="26206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8679168" y="2559943"/>
            <a:ext cx="1392136" cy="187801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2392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20496" y="110140"/>
            <a:ext cx="805541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 U801_RTL8211F-CG </a:t>
            </a:r>
            <a:r>
              <a:rPr lang="en-US" sz="3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3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nalysis</a:t>
            </a:r>
            <a:endParaRPr lang="en-US" altLang="en-US" sz="3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13431D8-B25D-4F4B-9CEA-0852B95E092C}"/>
              </a:ext>
            </a:extLst>
          </p:cNvPr>
          <p:cNvSpPr/>
          <p:nvPr/>
        </p:nvSpPr>
        <p:spPr>
          <a:xfrm>
            <a:off x="300927" y="673627"/>
            <a:ext cx="1000783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en-US" sz="1600" b="1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 </a:t>
            </a:r>
            <a:r>
              <a:rPr lang="en-US" sz="1600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impedance: </a:t>
            </a:r>
            <a:r>
              <a:rPr lang="en-US" sz="16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Remove NG </a:t>
            </a:r>
            <a:r>
              <a:rPr lang="en-US" sz="16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U801 </a:t>
            </a:r>
            <a:r>
              <a:rPr lang="en-US" sz="16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measure impedance result as table below: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7670793"/>
              </p:ext>
            </p:extLst>
          </p:nvPr>
        </p:nvGraphicFramePr>
        <p:xfrm>
          <a:off x="991891" y="1132815"/>
          <a:ext cx="4747932" cy="4444557"/>
        </p:xfrm>
        <a:graphic>
          <a:graphicData uri="http://schemas.openxmlformats.org/drawingml/2006/table">
            <a:tbl>
              <a:tblPr/>
              <a:tblGrid>
                <a:gridCol w="395448">
                  <a:extLst>
                    <a:ext uri="{9D8B030D-6E8A-4147-A177-3AD203B41FA5}">
                      <a16:colId xmlns:a16="http://schemas.microsoft.com/office/drawing/2014/main" val="313896663"/>
                    </a:ext>
                  </a:extLst>
                </a:gridCol>
                <a:gridCol w="1160600">
                  <a:extLst>
                    <a:ext uri="{9D8B030D-6E8A-4147-A177-3AD203B41FA5}">
                      <a16:colId xmlns:a16="http://schemas.microsoft.com/office/drawing/2014/main" val="3234845194"/>
                    </a:ext>
                  </a:extLst>
                </a:gridCol>
                <a:gridCol w="814387">
                  <a:extLst>
                    <a:ext uri="{9D8B030D-6E8A-4147-A177-3AD203B41FA5}">
                      <a16:colId xmlns:a16="http://schemas.microsoft.com/office/drawing/2014/main" val="287546055"/>
                    </a:ext>
                  </a:extLst>
                </a:gridCol>
                <a:gridCol w="672522">
                  <a:extLst>
                    <a:ext uri="{9D8B030D-6E8A-4147-A177-3AD203B41FA5}">
                      <a16:colId xmlns:a16="http://schemas.microsoft.com/office/drawing/2014/main" val="3291496557"/>
                    </a:ext>
                  </a:extLst>
                </a:gridCol>
                <a:gridCol w="568325">
                  <a:extLst>
                    <a:ext uri="{9D8B030D-6E8A-4147-A177-3AD203B41FA5}">
                      <a16:colId xmlns:a16="http://schemas.microsoft.com/office/drawing/2014/main" val="3709527652"/>
                    </a:ext>
                  </a:extLst>
                </a:gridCol>
                <a:gridCol w="568325">
                  <a:extLst>
                    <a:ext uri="{9D8B030D-6E8A-4147-A177-3AD203B41FA5}">
                      <a16:colId xmlns:a16="http://schemas.microsoft.com/office/drawing/2014/main" val="3134148510"/>
                    </a:ext>
                  </a:extLst>
                </a:gridCol>
                <a:gridCol w="568325">
                  <a:extLst>
                    <a:ext uri="{9D8B030D-6E8A-4147-A177-3AD203B41FA5}">
                      <a16:colId xmlns:a16="http://schemas.microsoft.com/office/drawing/2014/main" val="74931311"/>
                    </a:ext>
                  </a:extLst>
                </a:gridCol>
              </a:tblGrid>
              <a:tr h="79743">
                <a:tc gridSpan="7"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Impedance measure (Ohm)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6006923"/>
                  </a:ext>
                </a:extLst>
              </a:tr>
              <a:tr h="9734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No#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Pin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OK sample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#9</a:t>
                      </a:r>
                      <a:endParaRPr lang="en-US" sz="12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#23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#24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#26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6813678"/>
                  </a:ext>
                </a:extLst>
              </a:tr>
              <a:tr h="601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MDIP0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1.586M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2.829K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1.432K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1.452M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3203175"/>
                  </a:ext>
                </a:extLst>
              </a:tr>
              <a:tr h="8199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MDIN0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1.584M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2.7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1.469M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1.451M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711993"/>
                  </a:ext>
                </a:extLst>
              </a:tr>
              <a:tr h="601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AVDD10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18.28K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17.14K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17.45K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17.79K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2882262"/>
                  </a:ext>
                </a:extLst>
              </a:tr>
              <a:tr h="601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MDIP1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1.583M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1.367M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1.447M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1.499M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3415912"/>
                  </a:ext>
                </a:extLst>
              </a:tr>
              <a:tr h="601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MDIN1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1.583M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1.366M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1.448M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1.499M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322582"/>
                  </a:ext>
                </a:extLst>
              </a:tr>
              <a:tr h="601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MDIP2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1.670M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2.632K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1.439M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1.502M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1.515M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6185127"/>
                  </a:ext>
                </a:extLst>
              </a:tr>
              <a:tr h="28213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MDIN2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1.670M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1.439M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1.502M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1.515M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327559"/>
                  </a:ext>
                </a:extLst>
              </a:tr>
              <a:tr h="601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AVDD10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18.26K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77.6K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17.09K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17.32K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17.76K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4506017"/>
                  </a:ext>
                </a:extLst>
              </a:tr>
              <a:tr h="601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MDIP3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1.679M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25.4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1.438M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22.3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3.318K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2136377"/>
                  </a:ext>
                </a:extLst>
              </a:tr>
              <a:tr h="601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MDIN3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1.678M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1.436M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161.4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3473833"/>
                  </a:ext>
                </a:extLst>
              </a:tr>
              <a:tr h="8155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AVDD33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124.7K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7.4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36.5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34.3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30.3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8711204"/>
                  </a:ext>
                </a:extLst>
              </a:tr>
              <a:tr h="601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PHYRSTB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9219643"/>
                  </a:ext>
                </a:extLst>
              </a:tr>
              <a:tr h="601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MDC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5916952"/>
                  </a:ext>
                </a:extLst>
              </a:tr>
              <a:tr h="1081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MDIO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9911623"/>
                  </a:ext>
                </a:extLst>
              </a:tr>
              <a:tr h="601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TXD3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2.595M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2.524M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2.484M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2.495M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2.567M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0476865"/>
                  </a:ext>
                </a:extLst>
              </a:tr>
              <a:tr h="601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TXD2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2.589M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2.531M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2.486M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2.495M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2.568M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6971101"/>
                  </a:ext>
                </a:extLst>
              </a:tr>
              <a:tr h="601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TXD1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2.590M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2.537M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2.488M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2.523M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2.573M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2076348"/>
                  </a:ext>
                </a:extLst>
              </a:tr>
              <a:tr h="601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TXD0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2.586M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2.525M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2.482M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2.523M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2.571M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9061658"/>
                  </a:ext>
                </a:extLst>
              </a:tr>
              <a:tr h="601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TXCLT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2.594M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2.528M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2.485M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2.584M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2.572M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7682743"/>
                  </a:ext>
                </a:extLst>
              </a:tr>
              <a:tr h="601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TXC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2.591M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2.529M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2.488M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2.584M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2.572M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768192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7645055"/>
              </p:ext>
            </p:extLst>
          </p:nvPr>
        </p:nvGraphicFramePr>
        <p:xfrm>
          <a:off x="5993417" y="1132805"/>
          <a:ext cx="5175588" cy="4444571"/>
        </p:xfrm>
        <a:graphic>
          <a:graphicData uri="http://schemas.openxmlformats.org/drawingml/2006/table">
            <a:tbl>
              <a:tblPr/>
              <a:tblGrid>
                <a:gridCol w="527388">
                  <a:extLst>
                    <a:ext uri="{9D8B030D-6E8A-4147-A177-3AD203B41FA5}">
                      <a16:colId xmlns:a16="http://schemas.microsoft.com/office/drawing/2014/main" val="549537033"/>
                    </a:ext>
                  </a:extLst>
                </a:gridCol>
                <a:gridCol w="1560513">
                  <a:extLst>
                    <a:ext uri="{9D8B030D-6E8A-4147-A177-3AD203B41FA5}">
                      <a16:colId xmlns:a16="http://schemas.microsoft.com/office/drawing/2014/main" val="207235866"/>
                    </a:ext>
                  </a:extLst>
                </a:gridCol>
                <a:gridCol w="814387">
                  <a:extLst>
                    <a:ext uri="{9D8B030D-6E8A-4147-A177-3AD203B41FA5}">
                      <a16:colId xmlns:a16="http://schemas.microsoft.com/office/drawing/2014/main" val="4045098205"/>
                    </a:ext>
                  </a:extLst>
                </a:gridCol>
                <a:gridCol w="568325">
                  <a:extLst>
                    <a:ext uri="{9D8B030D-6E8A-4147-A177-3AD203B41FA5}">
                      <a16:colId xmlns:a16="http://schemas.microsoft.com/office/drawing/2014/main" val="2712482641"/>
                    </a:ext>
                  </a:extLst>
                </a:gridCol>
                <a:gridCol w="568325">
                  <a:extLst>
                    <a:ext uri="{9D8B030D-6E8A-4147-A177-3AD203B41FA5}">
                      <a16:colId xmlns:a16="http://schemas.microsoft.com/office/drawing/2014/main" val="3286789604"/>
                    </a:ext>
                  </a:extLst>
                </a:gridCol>
                <a:gridCol w="568325">
                  <a:extLst>
                    <a:ext uri="{9D8B030D-6E8A-4147-A177-3AD203B41FA5}">
                      <a16:colId xmlns:a16="http://schemas.microsoft.com/office/drawing/2014/main" val="1332457838"/>
                    </a:ext>
                  </a:extLst>
                </a:gridCol>
                <a:gridCol w="568325">
                  <a:extLst>
                    <a:ext uri="{9D8B030D-6E8A-4147-A177-3AD203B41FA5}">
                      <a16:colId xmlns:a16="http://schemas.microsoft.com/office/drawing/2014/main" val="3454163566"/>
                    </a:ext>
                  </a:extLst>
                </a:gridCol>
              </a:tblGrid>
              <a:tr h="320801">
                <a:tc gridSpan="7"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Impedance measure (Ohm)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3702359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No#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Pin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OK sample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#23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#24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#26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4425348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DVDD10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2.029K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6.4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1.727K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5.4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2.037K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1740575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RXD3/PHYAD0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2.393M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2.350M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2.326M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2.348M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2.369M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4859353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RXD2/PLLOFF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2.395M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2.371M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2.314M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2.345M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2.384M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0458995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RXD1/TXDLY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2.404M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2.359M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2.334M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2.366M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2.389M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5187398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RXD0/RXDLY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2.409M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2.361M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2.323M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2.364M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2.395M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3970277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RXCTL/PHYAD2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2.399M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2.358M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2.322M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2.361M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2.374M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8225738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RXC/PHYAD1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2.392M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2.360M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2.324M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2.361M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2.381M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3743766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DVDD_RG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216.8K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212.8K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174.1K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213.7K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181.1K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5552581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DVDD33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184.3K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112.5K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18.7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122.4K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1.147K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4317319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REG_OUT/LDO_OUT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1.275M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1.223M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1.076M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1.172M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1.161M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0923613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INTB/PMEB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3779851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LED0/CFG_EXT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2.498M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2.435M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2.216M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2.310M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2.303M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7562288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LED1/CFG_LDO0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2.498M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2.212M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2.310M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2.303M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5947844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LED2/CFG_LDO1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2.493M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2.451M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2.218M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2.344M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2.302M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4183362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CLKOUT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2.454M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2.407M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2.218M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2.345M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2.295M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4356782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XTAL_IN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2.515M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2.357M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2.217M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2.362M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2.379M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8480815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XTAL_OUT/EXT_CLK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2.908M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2.737M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2.667M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2.367M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2.754M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183067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AVDD10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83.1K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1.556K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1.233K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45.3K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79.6K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7065231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RSET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2.515M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2.288M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2.372M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5255935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AVDD33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124.6K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7.7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36.3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6.4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30.4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0428332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34100" y="5717985"/>
            <a:ext cx="11369349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U801_RTL8211F-CG (MPM: RTL8211F-CG, P/N 002.02152.005, DC:DN52; </a:t>
            </a:r>
            <a:r>
              <a:rPr lang="pt-BR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O07; </a:t>
            </a:r>
            <a:r>
              <a:rPr lang="pt-BR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O04; O08,  Vendor: REALTEK)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have pins: </a:t>
            </a:r>
            <a:r>
              <a:rPr lang="en-US" sz="1600" dirty="0">
                <a:solidFill>
                  <a:srgbClr val="0000FF"/>
                </a:solidFill>
              </a:rPr>
              <a:t>MDIP0, MDIN0, AVDD10, MDIP1, MDIN1, AVDD33, </a:t>
            </a:r>
            <a:r>
              <a:rPr lang="en-US" sz="1600" dirty="0" smtClean="0">
                <a:solidFill>
                  <a:srgbClr val="0000FF"/>
                </a:solidFill>
              </a:rPr>
              <a:t>DVDD10</a:t>
            </a:r>
            <a:r>
              <a:rPr lang="en-US" sz="14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impedance abnormal</a:t>
            </a:r>
            <a:endParaRPr lang="en-US" sz="16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9286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93149" y="1893381"/>
            <a:ext cx="801765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tabLst>
                <a:tab pos="0" algn="l"/>
              </a:tabLst>
            </a:pPr>
            <a:r>
              <a:rPr lang="en-US" sz="48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Top </a:t>
            </a:r>
            <a:r>
              <a:rPr lang="en-US" sz="4800" b="1" spc="-1" dirty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2:  System block fail analysis</a:t>
            </a:r>
            <a:r>
              <a:rPr lang="en-US" sz="48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.</a:t>
            </a:r>
            <a:endParaRPr lang="en-US" sz="4800" b="1" spc="-1" dirty="0">
              <a:solidFill>
                <a:srgbClr val="002A4E"/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56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7019" y="650955"/>
            <a:ext cx="11753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altLang="zh-TW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Measurement </a:t>
            </a:r>
            <a:r>
              <a:rPr lang="en-US" altLang="zh-TW" b="1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en-US" altLang="zh-TW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NG board found out L304_P3V3 short 0 ohm with GND.</a:t>
            </a:r>
            <a:endParaRPr lang="en-US" altLang="zh-TW" b="1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48FB94E-2053-41E3-AF04-0730DA40FF7F}"/>
              </a:ext>
            </a:extLst>
          </p:cNvPr>
          <p:cNvSpPr/>
          <p:nvPr/>
        </p:nvSpPr>
        <p:spPr>
          <a:xfrm>
            <a:off x="353269" y="5328781"/>
            <a:ext cx="11992557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6075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 :</a:t>
            </a:r>
            <a:r>
              <a:rPr 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NG#4,#7,#8,#10,#19,#20 : 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issue follow U1_S905X2_B </a:t>
            </a: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MPM:S905X2-B</a:t>
            </a: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P/N: 002.02753.005, DC: 20240408, 20231224, 20231224, D20240122, D20240122, Vendor: 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AMLOGIC) component.</a:t>
            </a:r>
            <a:endParaRPr lang="en-US" sz="16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950EBB1-C52E-4047-9660-961A3674597A}"/>
              </a:ext>
            </a:extLst>
          </p:cNvPr>
          <p:cNvSpPr/>
          <p:nvPr/>
        </p:nvSpPr>
        <p:spPr>
          <a:xfrm>
            <a:off x="1756069" y="2103815"/>
            <a:ext cx="33222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Separate components verify.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13F850E-09DB-498F-826A-402D97F843A7}"/>
              </a:ext>
            </a:extLst>
          </p:cNvPr>
          <p:cNvSpPr/>
          <p:nvPr/>
        </p:nvSpPr>
        <p:spPr>
          <a:xfrm>
            <a:off x="638836" y="4819158"/>
            <a:ext cx="1164939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Based on schematic, separate each components and recheck impedance on 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L304_P3V3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path.</a:t>
            </a:r>
            <a:endParaRPr lang="en-US" sz="14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- Separate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U801 U1001 U1101 U601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U1 Locations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)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and check impedance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L304_P3V3 </a:t>
            </a:r>
            <a:r>
              <a:rPr lang="en-US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1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short with 0 ohm GND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346075" indent="-285750">
              <a:buFont typeface="Wingdings" panose="05000000000000000000" pitchFamily="2" charset="2"/>
              <a:buChar char="à"/>
            </a:pPr>
            <a:r>
              <a:rPr lang="en-US" sz="1400" b="1" i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U1 </a:t>
            </a:r>
            <a:r>
              <a:rPr lang="en-US" sz="1400" b="1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location are abnormal for </a:t>
            </a:r>
            <a:r>
              <a:rPr lang="en-US" sz="1400" b="1" i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L304_P3V3 </a:t>
            </a:r>
            <a:r>
              <a:rPr lang="en-US" sz="1400" b="1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short issue</a:t>
            </a:r>
            <a:r>
              <a:rPr lang="en-US" sz="1400" b="1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.</a:t>
            </a:r>
          </a:p>
        </p:txBody>
      </p:sp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430FD86F-CC2C-4042-A50A-83D138FCDB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1782780"/>
              </p:ext>
            </p:extLst>
          </p:nvPr>
        </p:nvGraphicFramePr>
        <p:xfrm>
          <a:off x="740354" y="1030633"/>
          <a:ext cx="10939332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96">
                  <a:extLst>
                    <a:ext uri="{9D8B030D-6E8A-4147-A177-3AD203B41FA5}">
                      <a16:colId xmlns:a16="http://schemas.microsoft.com/office/drawing/2014/main" val="1208852598"/>
                    </a:ext>
                  </a:extLst>
                </a:gridCol>
                <a:gridCol w="1781505">
                  <a:extLst>
                    <a:ext uri="{9D8B030D-6E8A-4147-A177-3AD203B41FA5}">
                      <a16:colId xmlns:a16="http://schemas.microsoft.com/office/drawing/2014/main" val="189319763"/>
                    </a:ext>
                  </a:extLst>
                </a:gridCol>
                <a:gridCol w="1145922">
                  <a:extLst>
                    <a:ext uri="{9D8B030D-6E8A-4147-A177-3AD203B41FA5}">
                      <a16:colId xmlns:a16="http://schemas.microsoft.com/office/drawing/2014/main" val="3379064686"/>
                    </a:ext>
                  </a:extLst>
                </a:gridCol>
                <a:gridCol w="1145922">
                  <a:extLst>
                    <a:ext uri="{9D8B030D-6E8A-4147-A177-3AD203B41FA5}">
                      <a16:colId xmlns:a16="http://schemas.microsoft.com/office/drawing/2014/main" val="334495269"/>
                    </a:ext>
                  </a:extLst>
                </a:gridCol>
                <a:gridCol w="1015648">
                  <a:extLst>
                    <a:ext uri="{9D8B030D-6E8A-4147-A177-3AD203B41FA5}">
                      <a16:colId xmlns:a16="http://schemas.microsoft.com/office/drawing/2014/main" val="541345529"/>
                    </a:ext>
                  </a:extLst>
                </a:gridCol>
                <a:gridCol w="1291713">
                  <a:extLst>
                    <a:ext uri="{9D8B030D-6E8A-4147-A177-3AD203B41FA5}">
                      <a16:colId xmlns:a16="http://schemas.microsoft.com/office/drawing/2014/main" val="2458131392"/>
                    </a:ext>
                  </a:extLst>
                </a:gridCol>
                <a:gridCol w="1291713">
                  <a:extLst>
                    <a:ext uri="{9D8B030D-6E8A-4147-A177-3AD203B41FA5}">
                      <a16:colId xmlns:a16="http://schemas.microsoft.com/office/drawing/2014/main" val="1512568158"/>
                    </a:ext>
                  </a:extLst>
                </a:gridCol>
                <a:gridCol w="1291713">
                  <a:extLst>
                    <a:ext uri="{9D8B030D-6E8A-4147-A177-3AD203B41FA5}">
                      <a16:colId xmlns:a16="http://schemas.microsoft.com/office/drawing/2014/main" val="3777563569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L304_P3V3 Checking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OK board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RMA boards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16858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#4</a:t>
                      </a:r>
                      <a:endParaRPr lang="en-US" sz="12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#7</a:t>
                      </a:r>
                      <a:endParaRPr lang="en-US" sz="12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#8</a:t>
                      </a:r>
                      <a:endParaRPr lang="en-US" sz="12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#10</a:t>
                      </a:r>
                      <a:endParaRPr lang="en-US" sz="12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#19</a:t>
                      </a:r>
                      <a:endParaRPr lang="en-US" sz="12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#20</a:t>
                      </a:r>
                      <a:endParaRPr lang="en-US" sz="12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93322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Voltage</a:t>
                      </a:r>
                      <a:r>
                        <a:rPr lang="en-U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Diode(V)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~ </a:t>
                      </a:r>
                      <a:r>
                        <a:rPr lang="en-U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0.352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0.001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0.002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0.003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0.001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0.004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0.003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64681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&gt;5.450k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1227809"/>
                  </a:ext>
                </a:extLst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926446" y="99546"/>
            <a:ext cx="4542397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P3V3 short analysis</a:t>
            </a:r>
            <a:endParaRPr lang="en-US" sz="3600" b="1" spc="-1" dirty="0">
              <a:solidFill>
                <a:srgbClr val="002A4E"/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b="12469"/>
          <a:stretch/>
        </p:blipFill>
        <p:spPr>
          <a:xfrm>
            <a:off x="670907" y="2455913"/>
            <a:ext cx="2776011" cy="2300235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40354" y="2878634"/>
            <a:ext cx="443345" cy="290287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OK</a:t>
            </a:r>
            <a:endParaRPr lang="en-US" sz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9375"/>
          <a:stretch/>
        </p:blipFill>
        <p:spPr>
          <a:xfrm rot="16200000">
            <a:off x="3883143" y="2175757"/>
            <a:ext cx="2300236" cy="2860548"/>
          </a:xfrm>
          <a:prstGeom prst="rect">
            <a:avLst/>
          </a:prstGeom>
        </p:spPr>
      </p:pic>
      <p:sp>
        <p:nvSpPr>
          <p:cNvPr id="19" name="Rounded Rectangle 18"/>
          <p:cNvSpPr/>
          <p:nvPr/>
        </p:nvSpPr>
        <p:spPr>
          <a:xfrm>
            <a:off x="5468843" y="2588347"/>
            <a:ext cx="443345" cy="290287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NG</a:t>
            </a:r>
            <a:endParaRPr lang="en-US" sz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261303" y="2787920"/>
            <a:ext cx="683446" cy="488851"/>
          </a:xfrm>
          <a:prstGeom prst="rect">
            <a:avLst/>
          </a:prstGeom>
          <a:noFill/>
          <a:ln w="38100">
            <a:solidFill>
              <a:srgbClr val="00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4288594" y="2765966"/>
            <a:ext cx="683446" cy="600331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4173" y="2323577"/>
            <a:ext cx="2697348" cy="249558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80715" y="2473147"/>
            <a:ext cx="2442985" cy="2346011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950EBB1-C52E-4047-9660-961A3674597A}"/>
              </a:ext>
            </a:extLst>
          </p:cNvPr>
          <p:cNvSpPr/>
          <p:nvPr/>
        </p:nvSpPr>
        <p:spPr>
          <a:xfrm>
            <a:off x="8707645" y="2103815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Schematic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934324" y="2538413"/>
            <a:ext cx="1319213" cy="39528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ular Callout 6"/>
          <p:cNvSpPr/>
          <p:nvPr/>
        </p:nvSpPr>
        <p:spPr>
          <a:xfrm>
            <a:off x="7627436" y="2978421"/>
            <a:ext cx="801898" cy="249086"/>
          </a:xfrm>
          <a:prstGeom prst="wedgeRectCallout">
            <a:avLst>
              <a:gd name="adj1" fmla="val 22796"/>
              <a:gd name="adj2" fmla="val -82765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L304_P3V3</a:t>
            </a:r>
            <a:endParaRPr lang="en-US" sz="9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648825" y="3444874"/>
            <a:ext cx="368300" cy="2254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931400" y="2588347"/>
            <a:ext cx="1473593" cy="2167803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ular Callout 21"/>
          <p:cNvSpPr/>
          <p:nvPr/>
        </p:nvSpPr>
        <p:spPr>
          <a:xfrm>
            <a:off x="9090308" y="2980034"/>
            <a:ext cx="801898" cy="249086"/>
          </a:xfrm>
          <a:prstGeom prst="wedgeRectCallout">
            <a:avLst>
              <a:gd name="adj1" fmla="val 51007"/>
              <a:gd name="adj2" fmla="val -102841"/>
            </a:avLst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U1_S905X2_B</a:t>
            </a:r>
            <a:endParaRPr lang="en-US" sz="9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ular Callout 24"/>
          <p:cNvSpPr/>
          <p:nvPr/>
        </p:nvSpPr>
        <p:spPr>
          <a:xfrm>
            <a:off x="10263296" y="3557586"/>
            <a:ext cx="801898" cy="249086"/>
          </a:xfrm>
          <a:prstGeom prst="wedgeRectCallout">
            <a:avLst>
              <a:gd name="adj1" fmla="val -77412"/>
              <a:gd name="adj2" fmla="val -60516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P3V3</a:t>
            </a:r>
            <a:endParaRPr lang="en-US" sz="9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8981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29368" y="107994"/>
            <a:ext cx="72122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 U1_S905X2_B analysis</a:t>
            </a:r>
            <a:endParaRPr lang="en-US" altLang="zh-TW" sz="3600" b="1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8570" y="629465"/>
            <a:ext cx="79415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F7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Measure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F7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impedance</a:t>
            </a:r>
            <a:r>
              <a:rPr kumimoji="0" lang="en-US" sz="1600" b="1" i="0" u="none" strike="noStrike" kern="1200" cap="none" spc="0" normalizeH="0" noProof="0" dirty="0">
                <a:ln>
                  <a:noFill/>
                </a:ln>
                <a:solidFill>
                  <a:srgbClr val="002F7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6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Remove U1 and measure impedance result as table below: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7913208"/>
              </p:ext>
            </p:extLst>
          </p:nvPr>
        </p:nvGraphicFramePr>
        <p:xfrm>
          <a:off x="503996" y="968019"/>
          <a:ext cx="5649882" cy="4861726"/>
        </p:xfrm>
        <a:graphic>
          <a:graphicData uri="http://schemas.openxmlformats.org/drawingml/2006/table">
            <a:tbl>
              <a:tblPr/>
              <a:tblGrid>
                <a:gridCol w="297421">
                  <a:extLst>
                    <a:ext uri="{9D8B030D-6E8A-4147-A177-3AD203B41FA5}">
                      <a16:colId xmlns:a16="http://schemas.microsoft.com/office/drawing/2014/main" val="1684811851"/>
                    </a:ext>
                  </a:extLst>
                </a:gridCol>
                <a:gridCol w="356004">
                  <a:extLst>
                    <a:ext uri="{9D8B030D-6E8A-4147-A177-3AD203B41FA5}">
                      <a16:colId xmlns:a16="http://schemas.microsoft.com/office/drawing/2014/main" val="2493191025"/>
                    </a:ext>
                  </a:extLst>
                </a:gridCol>
                <a:gridCol w="983413">
                  <a:extLst>
                    <a:ext uri="{9D8B030D-6E8A-4147-A177-3AD203B41FA5}">
                      <a16:colId xmlns:a16="http://schemas.microsoft.com/office/drawing/2014/main" val="1206577096"/>
                    </a:ext>
                  </a:extLst>
                </a:gridCol>
                <a:gridCol w="629558">
                  <a:extLst>
                    <a:ext uri="{9D8B030D-6E8A-4147-A177-3AD203B41FA5}">
                      <a16:colId xmlns:a16="http://schemas.microsoft.com/office/drawing/2014/main" val="2716713906"/>
                    </a:ext>
                  </a:extLst>
                </a:gridCol>
                <a:gridCol w="544429">
                  <a:extLst>
                    <a:ext uri="{9D8B030D-6E8A-4147-A177-3AD203B41FA5}">
                      <a16:colId xmlns:a16="http://schemas.microsoft.com/office/drawing/2014/main" val="482240122"/>
                    </a:ext>
                  </a:extLst>
                </a:gridCol>
                <a:gridCol w="544429">
                  <a:extLst>
                    <a:ext uri="{9D8B030D-6E8A-4147-A177-3AD203B41FA5}">
                      <a16:colId xmlns:a16="http://schemas.microsoft.com/office/drawing/2014/main" val="3089856014"/>
                    </a:ext>
                  </a:extLst>
                </a:gridCol>
                <a:gridCol w="573657">
                  <a:extLst>
                    <a:ext uri="{9D8B030D-6E8A-4147-A177-3AD203B41FA5}">
                      <a16:colId xmlns:a16="http://schemas.microsoft.com/office/drawing/2014/main" val="3110098122"/>
                    </a:ext>
                  </a:extLst>
                </a:gridCol>
                <a:gridCol w="573657">
                  <a:extLst>
                    <a:ext uri="{9D8B030D-6E8A-4147-A177-3AD203B41FA5}">
                      <a16:colId xmlns:a16="http://schemas.microsoft.com/office/drawing/2014/main" val="807633102"/>
                    </a:ext>
                  </a:extLst>
                </a:gridCol>
                <a:gridCol w="573657">
                  <a:extLst>
                    <a:ext uri="{9D8B030D-6E8A-4147-A177-3AD203B41FA5}">
                      <a16:colId xmlns:a16="http://schemas.microsoft.com/office/drawing/2014/main" val="4115401640"/>
                    </a:ext>
                  </a:extLst>
                </a:gridCol>
                <a:gridCol w="573657">
                  <a:extLst>
                    <a:ext uri="{9D8B030D-6E8A-4147-A177-3AD203B41FA5}">
                      <a16:colId xmlns:a16="http://schemas.microsoft.com/office/drawing/2014/main" val="2169664270"/>
                    </a:ext>
                  </a:extLst>
                </a:gridCol>
              </a:tblGrid>
              <a:tr h="345623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NO#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Pin#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#10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#19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#20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1497550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AVDD18_PCIe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225K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245K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230K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228K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224kK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223K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238K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6319039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AVDD33_USB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0.931M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89.2K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7.83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67.4k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9.90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0.942M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0.942M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4805510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VDDIO_H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9.1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8.9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3.2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9.0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10.6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9.8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450946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AVDD18_ENET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1.525M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1.495M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1.62M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1.495M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1.455M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1.468M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1.448M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2025213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AVDD18_USB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353M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A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353M</a:t>
                      </a: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A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353M</a:t>
                      </a: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A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353M</a:t>
                      </a: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A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352M</a:t>
                      </a: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A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3554M</a:t>
                      </a: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A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353M</a:t>
                      </a: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7600838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VDDQ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32.3K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45.6K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31.4K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58.6K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40.9K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32.9K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33.5K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7920378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VDDIO_AO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37.3K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50.9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45.8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40.6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42.2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67.3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47.4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2724737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AVDD18_AUDIO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0.908M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0.967M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1.075M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0.853M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0.965M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0.897M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1.015M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5301304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AVDD18_HDMI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1.426M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1.592M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1.471M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1.466M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1.465M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1.447M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1.424M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4335826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VDDQ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10.11K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11.25K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11.12K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267.8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11.3K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145.6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11.23K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3722471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VDDQ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10.10K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11.25K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11.12K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10.09K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11.26K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267.3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10.9K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9313441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VDDQ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10.26K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11.28K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11.85K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9.88K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11.58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9.56K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10.23K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1214744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VDDIO_C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40.4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41.6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40.3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41.3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40.9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40.3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42.1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8442146"/>
                  </a:ext>
                </a:extLst>
              </a:tr>
              <a:tr h="24937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AVDD0V8_USB_PCIe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3.972K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21.2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0.941K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0.951K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0.841K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3.855K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28.6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2273638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AVDD0V8_HDM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28.84K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1.046K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28.87K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29.54K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1.124K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26.96K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28.36K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6527459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AVDD18_AO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1.14M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1.252M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1.17M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1.076M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1.12M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1.089M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1.13M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6930267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AVDD18_CVBS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1.379M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1.336M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1.42M</a:t>
                      </a:r>
                      <a:endParaRPr lang="en-US" sz="10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1.323M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0.679M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1.34M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1.368M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8294322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AA23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AVDD18_AO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1.167M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0.781M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1.158M</a:t>
                      </a:r>
                      <a:endParaRPr lang="en-US" sz="10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1.065M</a:t>
                      </a:r>
                      <a:endParaRPr lang="en-US" sz="10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1.089M</a:t>
                      </a:r>
                      <a:endParaRPr lang="en-US" sz="10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1.135M</a:t>
                      </a:r>
                      <a:endParaRPr lang="en-US" sz="10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1.164M</a:t>
                      </a:r>
                      <a:endParaRPr lang="en-US" sz="10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8918038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VDDCPU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48.5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44.4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42.8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50.2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41.9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44.6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47.6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1492450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29.9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22.6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0632116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VDDQ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58.5K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74.2K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72.6K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69.3K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7451390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29.6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26.3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7851740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AVDD_DDRPLL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0.656M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0.785M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0.703M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0.696M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0.759M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0.632M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0.756M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3766013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AJ15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VDDQ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10.49K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11.72K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11.09K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10.76K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11.23K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10.9K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10.6K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777391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4521948"/>
              </p:ext>
            </p:extLst>
          </p:nvPr>
        </p:nvGraphicFramePr>
        <p:xfrm>
          <a:off x="6279277" y="968016"/>
          <a:ext cx="5742509" cy="4861732"/>
        </p:xfrm>
        <a:graphic>
          <a:graphicData uri="http://schemas.openxmlformats.org/drawingml/2006/table">
            <a:tbl>
              <a:tblPr/>
              <a:tblGrid>
                <a:gridCol w="319199">
                  <a:extLst>
                    <a:ext uri="{9D8B030D-6E8A-4147-A177-3AD203B41FA5}">
                      <a16:colId xmlns:a16="http://schemas.microsoft.com/office/drawing/2014/main" val="2706284154"/>
                    </a:ext>
                  </a:extLst>
                </a:gridCol>
                <a:gridCol w="407418">
                  <a:extLst>
                    <a:ext uri="{9D8B030D-6E8A-4147-A177-3AD203B41FA5}">
                      <a16:colId xmlns:a16="http://schemas.microsoft.com/office/drawing/2014/main" val="3045246682"/>
                    </a:ext>
                  </a:extLst>
                </a:gridCol>
                <a:gridCol w="1013791">
                  <a:extLst>
                    <a:ext uri="{9D8B030D-6E8A-4147-A177-3AD203B41FA5}">
                      <a16:colId xmlns:a16="http://schemas.microsoft.com/office/drawing/2014/main" val="1733007484"/>
                    </a:ext>
                  </a:extLst>
                </a:gridCol>
                <a:gridCol w="517571">
                  <a:extLst>
                    <a:ext uri="{9D8B030D-6E8A-4147-A177-3AD203B41FA5}">
                      <a16:colId xmlns:a16="http://schemas.microsoft.com/office/drawing/2014/main" val="1479798445"/>
                    </a:ext>
                  </a:extLst>
                </a:gridCol>
                <a:gridCol w="580755">
                  <a:extLst>
                    <a:ext uri="{9D8B030D-6E8A-4147-A177-3AD203B41FA5}">
                      <a16:colId xmlns:a16="http://schemas.microsoft.com/office/drawing/2014/main" val="3993942592"/>
                    </a:ext>
                  </a:extLst>
                </a:gridCol>
                <a:gridCol w="580755">
                  <a:extLst>
                    <a:ext uri="{9D8B030D-6E8A-4147-A177-3AD203B41FA5}">
                      <a16:colId xmlns:a16="http://schemas.microsoft.com/office/drawing/2014/main" val="1876091654"/>
                    </a:ext>
                  </a:extLst>
                </a:gridCol>
                <a:gridCol w="580755">
                  <a:extLst>
                    <a:ext uri="{9D8B030D-6E8A-4147-A177-3AD203B41FA5}">
                      <a16:colId xmlns:a16="http://schemas.microsoft.com/office/drawing/2014/main" val="3363812860"/>
                    </a:ext>
                  </a:extLst>
                </a:gridCol>
                <a:gridCol w="580755">
                  <a:extLst>
                    <a:ext uri="{9D8B030D-6E8A-4147-A177-3AD203B41FA5}">
                      <a16:colId xmlns:a16="http://schemas.microsoft.com/office/drawing/2014/main" val="1215060343"/>
                    </a:ext>
                  </a:extLst>
                </a:gridCol>
                <a:gridCol w="580755">
                  <a:extLst>
                    <a:ext uri="{9D8B030D-6E8A-4147-A177-3AD203B41FA5}">
                      <a16:colId xmlns:a16="http://schemas.microsoft.com/office/drawing/2014/main" val="371322765"/>
                    </a:ext>
                  </a:extLst>
                </a:gridCol>
                <a:gridCol w="580755">
                  <a:extLst>
                    <a:ext uri="{9D8B030D-6E8A-4147-A177-3AD203B41FA5}">
                      <a16:colId xmlns:a16="http://schemas.microsoft.com/office/drawing/2014/main" val="1714175588"/>
                    </a:ext>
                  </a:extLst>
                </a:gridCol>
              </a:tblGrid>
              <a:tr h="339781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NO#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Pin#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#10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#19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#20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064543"/>
                  </a:ext>
                </a:extLst>
              </a:tr>
              <a:tr h="1923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31.5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11.2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34.7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34.9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33.6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32.1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32.3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0004639"/>
                  </a:ext>
                </a:extLst>
              </a:tr>
              <a:tr h="1923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AJ20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VDDCPU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43.5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45.3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47.8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49.4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42.6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42.3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45.9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1400687"/>
                  </a:ext>
                </a:extLst>
              </a:tr>
              <a:tr h="1923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AJ23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VDDCPU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43.5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45.3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47.6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49.5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46.2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42.6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43.3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6930893"/>
                  </a:ext>
                </a:extLst>
              </a:tr>
              <a:tr h="1923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AJ26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10.8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28.3</a:t>
                      </a:r>
                      <a:endParaRPr lang="en-US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24.3</a:t>
                      </a:r>
                      <a:endParaRPr lang="en-US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23.8</a:t>
                      </a:r>
                      <a:endParaRPr lang="en-US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7040078"/>
                  </a:ext>
                </a:extLst>
              </a:tr>
              <a:tr h="1923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AJ29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26.2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23.6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28.4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28.9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26.3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27.5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27.6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7312453"/>
                  </a:ext>
                </a:extLst>
              </a:tr>
              <a:tr h="1923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AJ31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VDDAO_0V8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0.953K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0.823M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1.17K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1.366K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0.935K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0.978K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0.874K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2425992"/>
                  </a:ext>
                </a:extLst>
              </a:tr>
              <a:tr h="1923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AJ39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AVDD18_AO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1.082M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0.988M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1.11M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1.013M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1.102M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0.996M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1.13M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0092663"/>
                  </a:ext>
                </a:extLst>
              </a:tr>
              <a:tr h="1923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AE26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26.7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29.2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26.5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25.5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778103"/>
                  </a:ext>
                </a:extLst>
              </a:tr>
              <a:tr h="1923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VDDCPU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44.7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45.1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47.9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50.3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44.3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45.2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44.1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2963481"/>
                  </a:ext>
                </a:extLst>
              </a:tr>
              <a:tr h="1923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VDDCPU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44.8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50.2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42.6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49.8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46.9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7669768"/>
                  </a:ext>
                </a:extLst>
              </a:tr>
              <a:tr h="1923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VDDQ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70.4K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54.8K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72.1K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55.5K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53.6K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77.6K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72.9K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5487010"/>
                  </a:ext>
                </a:extLst>
              </a:tr>
              <a:tr h="2005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VDDQ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69.4K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54.2K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70.6K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54.4K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54.1K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66.3K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66.7K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634375"/>
                  </a:ext>
                </a:extLst>
              </a:tr>
              <a:tr h="2005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23.6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27.7</a:t>
                      </a:r>
                      <a:endParaRPr lang="en-US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28.4</a:t>
                      </a:r>
                      <a:endParaRPr lang="en-US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26.5</a:t>
                      </a:r>
                      <a:endParaRPr lang="en-US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22.9</a:t>
                      </a:r>
                      <a:endParaRPr lang="en-US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24.8</a:t>
                      </a:r>
                      <a:endParaRPr lang="en-US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1714387"/>
                  </a:ext>
                </a:extLst>
              </a:tr>
              <a:tr h="2005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23.6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22.1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3178552"/>
                  </a:ext>
                </a:extLst>
              </a:tr>
              <a:tr h="2005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22.4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2162467"/>
                  </a:ext>
                </a:extLst>
              </a:tr>
              <a:tr h="2005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40.7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26.8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44.6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37.8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38.3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38.7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35.4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147690"/>
                  </a:ext>
                </a:extLst>
              </a:tr>
              <a:tr h="2005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VDDCPU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44.7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48.6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49.4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50.3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44.6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46.6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48.7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7823214"/>
                  </a:ext>
                </a:extLst>
              </a:tr>
              <a:tr h="2005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VDDIO_X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2.54M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2.63M</a:t>
                      </a:r>
                      <a:endParaRPr lang="en-US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2.51M</a:t>
                      </a:r>
                      <a:endParaRPr lang="en-US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2.668M</a:t>
                      </a:r>
                      <a:endParaRPr lang="en-US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2.661M</a:t>
                      </a:r>
                      <a:endParaRPr lang="en-US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2.364M</a:t>
                      </a:r>
                      <a:endParaRPr lang="en-US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2.574M</a:t>
                      </a:r>
                      <a:endParaRPr lang="en-US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440693"/>
                  </a:ext>
                </a:extLst>
              </a:tr>
              <a:tr h="2005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VDDIO_Z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3.47M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3.41M</a:t>
                      </a:r>
                      <a:endParaRPr lang="en-US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3.45M</a:t>
                      </a:r>
                      <a:endParaRPr lang="en-US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3.520M</a:t>
                      </a:r>
                      <a:endParaRPr lang="en-US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3.42M</a:t>
                      </a:r>
                      <a:endParaRPr lang="en-US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3.363M</a:t>
                      </a:r>
                      <a:endParaRPr lang="en-US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3.421M</a:t>
                      </a:r>
                      <a:endParaRPr lang="en-US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984155"/>
                  </a:ext>
                </a:extLst>
              </a:tr>
              <a:tr h="2005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VDDCPU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3.16M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2.8M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3.17M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3.09M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2.82M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3.36M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2.45M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8183396"/>
                  </a:ext>
                </a:extLst>
              </a:tr>
              <a:tr h="2005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AW20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VDDIO_BOOT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3.03M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3.54M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3.18M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3.108M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3.52M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3.121M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3.13M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9094282"/>
                  </a:ext>
                </a:extLst>
              </a:tr>
              <a:tr h="2005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AW26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VDDCPU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58.2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54.8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64.8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57.3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54.1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55.2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1333825"/>
                  </a:ext>
                </a:extLst>
              </a:tr>
              <a:tr h="2005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VDDCPU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53.4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55.8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60.8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64.9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55.3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56.1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52.4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5304649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48570" y="5829745"/>
            <a:ext cx="12120485" cy="698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  <a:r>
              <a:rPr lang="en-US" sz="1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U1_S905X2_B (MPM:S905X2-B, P/N: 002.02753.005, DC: 20240408, 20231224, 20231224, D20240122, D20240122, Vendor: AMLOGIC)</a:t>
            </a:r>
            <a:r>
              <a:rPr lang="en-US" sz="14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have pins: </a:t>
            </a:r>
            <a:r>
              <a:rPr lang="en-US" sz="1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AVDD33_USB, </a:t>
            </a:r>
            <a:r>
              <a:rPr lang="en-US" sz="14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VDDIO_H, VDDIO_AO, AVDD0V8_USB_PCIe impedance abnormal</a:t>
            </a:r>
            <a:endParaRPr lang="en-US" sz="14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7081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94748" y="2641527"/>
            <a:ext cx="8017652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tabLst>
                <a:tab pos="0" algn="l"/>
              </a:tabLst>
            </a:pPr>
            <a:r>
              <a:rPr lang="en-US" sz="4800" b="1" spc="-1" dirty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Top 3: No boot analysis.</a:t>
            </a:r>
          </a:p>
        </p:txBody>
      </p:sp>
    </p:spTree>
    <p:extLst>
      <p:ext uri="{BB962C8B-B14F-4D97-AF65-F5344CB8AC3E}">
        <p14:creationId xmlns:p14="http://schemas.microsoft.com/office/powerpoint/2010/main" val="2411453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6446" y="99546"/>
            <a:ext cx="3875933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No boot analysis</a:t>
            </a:r>
            <a:endParaRPr lang="en-US" sz="3600" b="1" spc="-1" dirty="0">
              <a:solidFill>
                <a:srgbClr val="002A4E"/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3174500"/>
              </p:ext>
            </p:extLst>
          </p:nvPr>
        </p:nvGraphicFramePr>
        <p:xfrm>
          <a:off x="1090636" y="1338448"/>
          <a:ext cx="10346923" cy="33749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1029">
                  <a:extLst>
                    <a:ext uri="{9D8B030D-6E8A-4147-A177-3AD203B41FA5}">
                      <a16:colId xmlns:a16="http://schemas.microsoft.com/office/drawing/2014/main" val="3383578137"/>
                    </a:ext>
                  </a:extLst>
                </a:gridCol>
                <a:gridCol w="8205894">
                  <a:extLst>
                    <a:ext uri="{9D8B030D-6E8A-4147-A177-3AD203B41FA5}">
                      <a16:colId xmlns:a16="http://schemas.microsoft.com/office/drawing/2014/main" val="140049872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MAC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2084075"/>
                  </a:ext>
                </a:extLst>
              </a:tr>
              <a:tr h="60667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#22: 2C9811A62306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5">
                  <a:txBody>
                    <a:bodyPr/>
                    <a:lstStyle/>
                    <a:p>
                      <a:pPr marL="0" indent="0" algn="l">
                        <a:buFontTx/>
                        <a:buNone/>
                      </a:pPr>
                      <a:r>
                        <a:rPr lang="en-US" sz="1800" b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Inspection check </a:t>
                      </a:r>
                      <a:r>
                        <a:rPr lang="en-US" sz="1800" b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en-US" sz="1800" b="0" baseline="0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No found out abnormal</a:t>
                      </a:r>
                      <a:endParaRPr lang="en-US" sz="1800" b="0" baseline="0" dirty="0" smtClean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buFontTx/>
                        <a:buNone/>
                      </a:pPr>
                      <a:r>
                        <a:rPr lang="en-US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The product status boot up fail( don’t have HDMI out put, no ping)</a:t>
                      </a:r>
                    </a:p>
                    <a:p>
                      <a:pPr marL="0" indent="0" algn="l">
                        <a:buFontTx/>
                        <a:buNone/>
                      </a:pPr>
                      <a:r>
                        <a:rPr lang="en-US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Measure power supply U303, U304, U301, U302, U308,U306</a:t>
                      </a:r>
                      <a:r>
                        <a:rPr lang="en-US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sz="1800" baseline="0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Power supply No Abnormal.</a:t>
                      </a:r>
                    </a:p>
                    <a:p>
                      <a:pPr marL="0" indent="0" algn="l">
                        <a:buFontTx/>
                        <a:buNone/>
                      </a:pP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Take NG board </a:t>
                      </a:r>
                      <a:r>
                        <a:rPr lang="en-US" sz="1800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BAKING (45°C in 24 hour). </a:t>
                      </a:r>
                      <a:endParaRPr lang="en-US" sz="1800" baseline="0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buFontTx/>
                        <a:buNone/>
                      </a:pPr>
                      <a:r>
                        <a:rPr lang="en-US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After Baking </a:t>
                      </a:r>
                      <a:r>
                        <a:rPr lang="en-US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Re-test at FATP (</a:t>
                      </a:r>
                      <a:r>
                        <a:rPr lang="en-US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UKFTFT1RCBURN IN 8 MINUTES RC</a:t>
                      </a:r>
                      <a:r>
                        <a:rPr lang="en-US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</a:t>
                      </a:r>
                      <a:r>
                        <a:rPr lang="en-US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OBARC2</a:t>
                      </a:r>
                      <a:r>
                        <a:rPr lang="en-US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) </a:t>
                      </a:r>
                      <a:r>
                        <a:rPr lang="en-US" sz="1800" b="0" baseline="0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Normal Pass</a:t>
                      </a:r>
                      <a:endParaRPr lang="en-US" sz="18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buFontTx/>
                        <a:buNone/>
                      </a:pPr>
                      <a:endParaRPr lang="en-US" sz="18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buFontTx/>
                        <a:buNone/>
                      </a:pPr>
                      <a:r>
                        <a:rPr lang="en-US" sz="1800" b="1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Root cause:</a:t>
                      </a:r>
                    </a:p>
                    <a:p>
                      <a:pPr marL="0" indent="0" algn="l">
                        <a:buFontTx/>
                        <a:buNone/>
                      </a:pPr>
                      <a:r>
                        <a:rPr lang="en-US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Suspect the units </a:t>
                      </a:r>
                      <a:r>
                        <a:rPr lang="en-US" sz="1800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were moisture-contaminated</a:t>
                      </a:r>
                      <a:r>
                        <a:rPr lang="en-US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7198086"/>
                  </a:ext>
                </a:extLst>
              </a:tr>
              <a:tr h="59457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#5: 2C9811A7885E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15063075"/>
                  </a:ext>
                </a:extLst>
              </a:tr>
              <a:tr h="58044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#1: 2C9811A619C2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57054102"/>
                  </a:ext>
                </a:extLst>
              </a:tr>
              <a:tr h="63730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#2: 2C9811A67F85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2423765"/>
                  </a:ext>
                </a:extLst>
              </a:tr>
              <a:tr h="65116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#16: 2C9811A548CE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indent="0" algn="l">
                        <a:buFontTx/>
                        <a:buNone/>
                      </a:pPr>
                      <a:endParaRPr lang="en-US" sz="18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3912716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7104" y="845185"/>
            <a:ext cx="79255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en-US" sz="1600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Baking(45°C </a:t>
            </a:r>
            <a:r>
              <a:rPr lang="en-US" sz="1600" b="1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24 </a:t>
            </a:r>
            <a:r>
              <a:rPr lang="en-US" sz="1600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hour)</a:t>
            </a:r>
            <a:r>
              <a:rPr lang="en-US" sz="1600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Check boot up and measurement 5pcs no boot up</a:t>
            </a:r>
            <a:endParaRPr lang="en-US" sz="1600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F27E022-754C-4DD6-A62E-715F9DD740E1}"/>
              </a:ext>
            </a:extLst>
          </p:cNvPr>
          <p:cNvSpPr txBox="1"/>
          <p:nvPr/>
        </p:nvSpPr>
        <p:spPr>
          <a:xfrm>
            <a:off x="1090636" y="4975246"/>
            <a:ext cx="11101364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  <a:r>
              <a:rPr 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fontAlgn="ctr"/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Suspect product not well preserved</a:t>
            </a:r>
          </a:p>
        </p:txBody>
      </p:sp>
    </p:spTree>
    <p:extLst>
      <p:ext uri="{BB962C8B-B14F-4D97-AF65-F5344CB8AC3E}">
        <p14:creationId xmlns:p14="http://schemas.microsoft.com/office/powerpoint/2010/main" val="3757011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6446" y="99546"/>
            <a:ext cx="8712129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Temperature &amp; humidity experiment - 1</a:t>
            </a:r>
            <a:endParaRPr lang="en-US" sz="3600" b="1" spc="-1" dirty="0">
              <a:solidFill>
                <a:srgbClr val="002A4E"/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13776" y="1076246"/>
            <a:ext cx="40164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en-US" sz="16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After 24 hours, re-test at OBA </a:t>
            </a:r>
            <a:r>
              <a:rPr lang="en-US" sz="16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PASS</a:t>
            </a:r>
            <a:endParaRPr lang="en-US" sz="1600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F27E022-754C-4DD6-A62E-715F9DD740E1}"/>
              </a:ext>
            </a:extLst>
          </p:cNvPr>
          <p:cNvSpPr txBox="1"/>
          <p:nvPr/>
        </p:nvSpPr>
        <p:spPr>
          <a:xfrm>
            <a:off x="926446" y="5142019"/>
            <a:ext cx="11101364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r>
              <a:rPr lang="en-US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>
              <a:lnSpc>
                <a:spcPct val="150000"/>
              </a:lnSpc>
              <a:defRPr/>
            </a:pPr>
            <a:r>
              <a:rPr 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Operate the units for 24 hours at 50°C and 90% </a:t>
            </a:r>
            <a:r>
              <a:rPr lang="en-US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humidity and store </a:t>
            </a:r>
            <a:r>
              <a:rPr 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room temperature for another 24 hours</a:t>
            </a:r>
            <a:r>
              <a:rPr lang="en-US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Can’t reproduce the symptoms</a:t>
            </a:r>
            <a:endParaRPr lang="en-US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defRPr/>
            </a:pPr>
            <a:endParaRPr lang="en-US" sz="1600" dirty="0" smtClean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85" t="8028" r="19432" b="7669"/>
          <a:stretch/>
        </p:blipFill>
        <p:spPr>
          <a:xfrm rot="5400000">
            <a:off x="7032989" y="682597"/>
            <a:ext cx="1592814" cy="228568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702300" y="1186604"/>
            <a:ext cx="1150057" cy="130781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641318" y="1191491"/>
            <a:ext cx="618464" cy="42949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/>
          <p:cNvCxnSpPr>
            <a:stCxn id="7" idx="3"/>
          </p:cNvCxnSpPr>
          <p:nvPr/>
        </p:nvCxnSpPr>
        <p:spPr>
          <a:xfrm>
            <a:off x="7259782" y="1406237"/>
            <a:ext cx="2158538" cy="2632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9545466" y="1150851"/>
            <a:ext cx="1496607" cy="136155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9029"/>
              </p:ext>
            </p:extLst>
          </p:nvPr>
        </p:nvGraphicFramePr>
        <p:xfrm>
          <a:off x="926446" y="1434026"/>
          <a:ext cx="5439567" cy="107838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777081">
                  <a:extLst>
                    <a:ext uri="{9D8B030D-6E8A-4147-A177-3AD203B41FA5}">
                      <a16:colId xmlns:a16="http://schemas.microsoft.com/office/drawing/2014/main" val="486963693"/>
                    </a:ext>
                  </a:extLst>
                </a:gridCol>
                <a:gridCol w="777081">
                  <a:extLst>
                    <a:ext uri="{9D8B030D-6E8A-4147-A177-3AD203B41FA5}">
                      <a16:colId xmlns:a16="http://schemas.microsoft.com/office/drawing/2014/main" val="3579724686"/>
                    </a:ext>
                  </a:extLst>
                </a:gridCol>
                <a:gridCol w="777081">
                  <a:extLst>
                    <a:ext uri="{9D8B030D-6E8A-4147-A177-3AD203B41FA5}">
                      <a16:colId xmlns:a16="http://schemas.microsoft.com/office/drawing/2014/main" val="144266473"/>
                    </a:ext>
                  </a:extLst>
                </a:gridCol>
                <a:gridCol w="777081">
                  <a:extLst>
                    <a:ext uri="{9D8B030D-6E8A-4147-A177-3AD203B41FA5}">
                      <a16:colId xmlns:a16="http://schemas.microsoft.com/office/drawing/2014/main" val="3213759918"/>
                    </a:ext>
                  </a:extLst>
                </a:gridCol>
                <a:gridCol w="777081">
                  <a:extLst>
                    <a:ext uri="{9D8B030D-6E8A-4147-A177-3AD203B41FA5}">
                      <a16:colId xmlns:a16="http://schemas.microsoft.com/office/drawing/2014/main" val="48080208"/>
                    </a:ext>
                  </a:extLst>
                </a:gridCol>
                <a:gridCol w="777081">
                  <a:extLst>
                    <a:ext uri="{9D8B030D-6E8A-4147-A177-3AD203B41FA5}">
                      <a16:colId xmlns:a16="http://schemas.microsoft.com/office/drawing/2014/main" val="2686395488"/>
                    </a:ext>
                  </a:extLst>
                </a:gridCol>
                <a:gridCol w="777081">
                  <a:extLst>
                    <a:ext uri="{9D8B030D-6E8A-4147-A177-3AD203B41FA5}">
                      <a16:colId xmlns:a16="http://schemas.microsoft.com/office/drawing/2014/main" val="2237787751"/>
                    </a:ext>
                  </a:extLst>
                </a:gridCol>
              </a:tblGrid>
              <a:tr h="3940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#No.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#1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#2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#5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#16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#22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Result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0253677"/>
                  </a:ext>
                </a:extLst>
              </a:tr>
              <a:tr h="68431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Log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 normal</a:t>
                      </a:r>
                      <a:endParaRPr lang="en-US" sz="1400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241042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7829396" y="2660498"/>
            <a:ext cx="2737416" cy="33855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6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 50°C </a:t>
            </a:r>
            <a:r>
              <a:rPr lang="en-US" sz="16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90% humidity.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1093" y="2967611"/>
            <a:ext cx="75328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en-US" sz="16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Store at room temperature for another 24 </a:t>
            </a:r>
            <a:r>
              <a:rPr lang="en-US" sz="16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hours (22.7°C </a:t>
            </a:r>
            <a:r>
              <a:rPr lang="en-US" sz="16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16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54.4% humidity) </a:t>
            </a:r>
            <a:endParaRPr lang="en-US" sz="1600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7380999"/>
              </p:ext>
            </p:extLst>
          </p:nvPr>
        </p:nvGraphicFramePr>
        <p:xfrm>
          <a:off x="2543419" y="1973332"/>
          <a:ext cx="671041" cy="6626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08" name="Document" showAsIcon="1" r:id="rId5" imgW="914400" imgH="771480" progId="Word.Document.8">
                  <p:embed/>
                </p:oleObj>
              </mc:Choice>
              <mc:Fallback>
                <p:oleObj name="Document" showAsIcon="1" r:id="rId5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543419" y="1973332"/>
                        <a:ext cx="671041" cy="6626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0421556"/>
              </p:ext>
            </p:extLst>
          </p:nvPr>
        </p:nvGraphicFramePr>
        <p:xfrm>
          <a:off x="4091806" y="1973217"/>
          <a:ext cx="671041" cy="6626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09" name="Document" showAsIcon="1" r:id="rId7" imgW="914400" imgH="771480" progId="Word.Document.8">
                  <p:embed/>
                </p:oleObj>
              </mc:Choice>
              <mc:Fallback>
                <p:oleObj name="Document" showAsIcon="1" r:id="rId7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091806" y="1973217"/>
                        <a:ext cx="671041" cy="6626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0774085"/>
              </p:ext>
            </p:extLst>
          </p:nvPr>
        </p:nvGraphicFramePr>
        <p:xfrm>
          <a:off x="1764471" y="1973218"/>
          <a:ext cx="671041" cy="6626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10" name="Document" showAsIcon="1" r:id="rId9" imgW="914400" imgH="771480" progId="Word.Document.8">
                  <p:embed/>
                </p:oleObj>
              </mc:Choice>
              <mc:Fallback>
                <p:oleObj name="Document" showAsIcon="1" r:id="rId9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764471" y="1973218"/>
                        <a:ext cx="671041" cy="6626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2772300"/>
              </p:ext>
            </p:extLst>
          </p:nvPr>
        </p:nvGraphicFramePr>
        <p:xfrm>
          <a:off x="3334674" y="1973332"/>
          <a:ext cx="671041" cy="6626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11" name="Document" showAsIcon="1" r:id="rId11" imgW="914400" imgH="771480" progId="Word.Document.8">
                  <p:embed/>
                </p:oleObj>
              </mc:Choice>
              <mc:Fallback>
                <p:oleObj name="Document" showAsIcon="1" r:id="rId11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334674" y="1973332"/>
                        <a:ext cx="671041" cy="6626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7161457"/>
              </p:ext>
            </p:extLst>
          </p:nvPr>
        </p:nvGraphicFramePr>
        <p:xfrm>
          <a:off x="4870754" y="1979385"/>
          <a:ext cx="671041" cy="6626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12" name="Document" showAsIcon="1" r:id="rId13" imgW="914400" imgH="771480" progId="Word.Document.8">
                  <p:embed/>
                </p:oleObj>
              </mc:Choice>
              <mc:Fallback>
                <p:oleObj name="Document" showAsIcon="1" r:id="rId13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870754" y="1979385"/>
                        <a:ext cx="671041" cy="6626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41093" y="816402"/>
            <a:ext cx="56773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en-US" sz="16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Operate the units for </a:t>
            </a:r>
            <a:r>
              <a:rPr lang="en-US" sz="16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 hours at 50°C and 90% humidity.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90636" y="3274724"/>
            <a:ext cx="40164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en-US" sz="16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After 24 hours, re-test at OBA </a:t>
            </a:r>
            <a:r>
              <a:rPr lang="en-US" sz="16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PASS</a:t>
            </a:r>
            <a:endParaRPr lang="en-US" sz="1600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8789455"/>
              </p:ext>
            </p:extLst>
          </p:nvPr>
        </p:nvGraphicFramePr>
        <p:xfrm>
          <a:off x="841097" y="3750085"/>
          <a:ext cx="5677322" cy="107838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11046">
                  <a:extLst>
                    <a:ext uri="{9D8B030D-6E8A-4147-A177-3AD203B41FA5}">
                      <a16:colId xmlns:a16="http://schemas.microsoft.com/office/drawing/2014/main" val="486963693"/>
                    </a:ext>
                  </a:extLst>
                </a:gridCol>
                <a:gridCol w="811046">
                  <a:extLst>
                    <a:ext uri="{9D8B030D-6E8A-4147-A177-3AD203B41FA5}">
                      <a16:colId xmlns:a16="http://schemas.microsoft.com/office/drawing/2014/main" val="3579724686"/>
                    </a:ext>
                  </a:extLst>
                </a:gridCol>
                <a:gridCol w="811046">
                  <a:extLst>
                    <a:ext uri="{9D8B030D-6E8A-4147-A177-3AD203B41FA5}">
                      <a16:colId xmlns:a16="http://schemas.microsoft.com/office/drawing/2014/main" val="144266473"/>
                    </a:ext>
                  </a:extLst>
                </a:gridCol>
                <a:gridCol w="811046">
                  <a:extLst>
                    <a:ext uri="{9D8B030D-6E8A-4147-A177-3AD203B41FA5}">
                      <a16:colId xmlns:a16="http://schemas.microsoft.com/office/drawing/2014/main" val="3213759918"/>
                    </a:ext>
                  </a:extLst>
                </a:gridCol>
                <a:gridCol w="811046">
                  <a:extLst>
                    <a:ext uri="{9D8B030D-6E8A-4147-A177-3AD203B41FA5}">
                      <a16:colId xmlns:a16="http://schemas.microsoft.com/office/drawing/2014/main" val="48080208"/>
                    </a:ext>
                  </a:extLst>
                </a:gridCol>
                <a:gridCol w="811046">
                  <a:extLst>
                    <a:ext uri="{9D8B030D-6E8A-4147-A177-3AD203B41FA5}">
                      <a16:colId xmlns:a16="http://schemas.microsoft.com/office/drawing/2014/main" val="2686395488"/>
                    </a:ext>
                  </a:extLst>
                </a:gridCol>
                <a:gridCol w="811046">
                  <a:extLst>
                    <a:ext uri="{9D8B030D-6E8A-4147-A177-3AD203B41FA5}">
                      <a16:colId xmlns:a16="http://schemas.microsoft.com/office/drawing/2014/main" val="533338762"/>
                    </a:ext>
                  </a:extLst>
                </a:gridCol>
              </a:tblGrid>
              <a:tr h="3940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#No.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#1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#2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#5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#16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#22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Result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0253677"/>
                  </a:ext>
                </a:extLst>
              </a:tr>
              <a:tr h="68431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Log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 normal</a:t>
                      </a:r>
                      <a:endParaRPr lang="en-US" sz="1600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241042"/>
                  </a:ext>
                </a:extLst>
              </a:tr>
            </a:tbl>
          </a:graphicData>
        </a:graphic>
      </p:graphicFrame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6872475"/>
              </p:ext>
            </p:extLst>
          </p:nvPr>
        </p:nvGraphicFramePr>
        <p:xfrm>
          <a:off x="2471840" y="4270257"/>
          <a:ext cx="769539" cy="6843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13" name="Document" showAsIcon="1" r:id="rId15" imgW="914400" imgH="771480" progId="Word.Document.8">
                  <p:embed/>
                </p:oleObj>
              </mc:Choice>
              <mc:Fallback>
                <p:oleObj name="Document" showAsIcon="1" r:id="rId15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2471840" y="4270257"/>
                        <a:ext cx="769539" cy="6843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329915"/>
              </p:ext>
            </p:extLst>
          </p:nvPr>
        </p:nvGraphicFramePr>
        <p:xfrm>
          <a:off x="4101215" y="4270257"/>
          <a:ext cx="769539" cy="6843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14" name="Document" showAsIcon="1" r:id="rId17" imgW="914400" imgH="771480" progId="Word.Document.8">
                  <p:embed/>
                </p:oleObj>
              </mc:Choice>
              <mc:Fallback>
                <p:oleObj name="Document" showAsIcon="1" r:id="rId17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4101215" y="4270257"/>
                        <a:ext cx="769539" cy="6843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7582607"/>
              </p:ext>
            </p:extLst>
          </p:nvPr>
        </p:nvGraphicFramePr>
        <p:xfrm>
          <a:off x="1669166" y="4270257"/>
          <a:ext cx="769539" cy="6843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15" name="Document" showAsIcon="1" r:id="rId19" imgW="914400" imgH="771480" progId="Word.Document.8">
                  <p:embed/>
                </p:oleObj>
              </mc:Choice>
              <mc:Fallback>
                <p:oleObj name="Document" showAsIcon="1" r:id="rId19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669166" y="4270257"/>
                        <a:ext cx="769539" cy="6843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3705157"/>
              </p:ext>
            </p:extLst>
          </p:nvPr>
        </p:nvGraphicFramePr>
        <p:xfrm>
          <a:off x="3274514" y="4270257"/>
          <a:ext cx="769539" cy="6843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16" name="Document" showAsIcon="1" r:id="rId21" imgW="914400" imgH="771480" progId="Word.Document.8">
                  <p:embed/>
                </p:oleObj>
              </mc:Choice>
              <mc:Fallback>
                <p:oleObj name="Document" showAsIcon="1" r:id="rId21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3274514" y="4270257"/>
                        <a:ext cx="769539" cy="6843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5439385"/>
              </p:ext>
            </p:extLst>
          </p:nvPr>
        </p:nvGraphicFramePr>
        <p:xfrm>
          <a:off x="4870754" y="4270257"/>
          <a:ext cx="769539" cy="6843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17" name="Document" showAsIcon="1" r:id="rId23" imgW="914400" imgH="771480" progId="Word.Document.8">
                  <p:embed/>
                </p:oleObj>
              </mc:Choice>
              <mc:Fallback>
                <p:oleObj name="Document" showAsIcon="1" r:id="rId23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4870754" y="4270257"/>
                        <a:ext cx="769539" cy="6843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8262698" y="3244890"/>
            <a:ext cx="1994874" cy="1633166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7684812" y="4937741"/>
            <a:ext cx="3150646" cy="33855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6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 22.7°C </a:t>
            </a:r>
            <a:r>
              <a:rPr lang="en-US" sz="16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16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54.4% </a:t>
            </a:r>
            <a:r>
              <a:rPr lang="en-US" sz="16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humidity.</a:t>
            </a:r>
          </a:p>
        </p:txBody>
      </p:sp>
    </p:spTree>
    <p:extLst>
      <p:ext uri="{BB962C8B-B14F-4D97-AF65-F5344CB8AC3E}">
        <p14:creationId xmlns:p14="http://schemas.microsoft.com/office/powerpoint/2010/main" val="3969835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6446" y="99546"/>
            <a:ext cx="8712129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Temperature &amp; humidity experiment - 2</a:t>
            </a:r>
            <a:endParaRPr lang="en-US" sz="3600" b="1" spc="-1" dirty="0">
              <a:solidFill>
                <a:srgbClr val="002A4E"/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13776" y="1076246"/>
            <a:ext cx="53517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en-US" sz="16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After 24 hours, re-test at OBA </a:t>
            </a:r>
            <a:r>
              <a:rPr lang="en-US" sz="16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4pcs PASS, 1pc Fail</a:t>
            </a:r>
            <a:endParaRPr lang="en-US" sz="1600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F27E022-754C-4DD6-A62E-715F9DD740E1}"/>
              </a:ext>
            </a:extLst>
          </p:cNvPr>
          <p:cNvSpPr txBox="1"/>
          <p:nvPr/>
        </p:nvSpPr>
        <p:spPr>
          <a:xfrm>
            <a:off x="926445" y="5142019"/>
            <a:ext cx="11265555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r>
              <a:rPr lang="en-US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>
              <a:lnSpc>
                <a:spcPct val="150000"/>
              </a:lnSpc>
              <a:defRPr/>
            </a:pPr>
            <a:r>
              <a:rPr lang="en-US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Operate the units for 24 hours at -5°C and 0% humidity and store at room temperature for another 24 hours</a:t>
            </a:r>
            <a:r>
              <a:rPr 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n-US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1 pc fail </a:t>
            </a:r>
            <a: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(#22: 2C9811A62306 No boot)</a:t>
            </a:r>
            <a:endParaRPr lang="en-US" sz="16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419389" y="1152317"/>
            <a:ext cx="1496607" cy="136155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2124255"/>
              </p:ext>
            </p:extLst>
          </p:nvPr>
        </p:nvGraphicFramePr>
        <p:xfrm>
          <a:off x="841093" y="1509334"/>
          <a:ext cx="6051500" cy="107838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64500">
                  <a:extLst>
                    <a:ext uri="{9D8B030D-6E8A-4147-A177-3AD203B41FA5}">
                      <a16:colId xmlns:a16="http://schemas.microsoft.com/office/drawing/2014/main" val="486963693"/>
                    </a:ext>
                  </a:extLst>
                </a:gridCol>
                <a:gridCol w="864500">
                  <a:extLst>
                    <a:ext uri="{9D8B030D-6E8A-4147-A177-3AD203B41FA5}">
                      <a16:colId xmlns:a16="http://schemas.microsoft.com/office/drawing/2014/main" val="3579724686"/>
                    </a:ext>
                  </a:extLst>
                </a:gridCol>
                <a:gridCol w="864500">
                  <a:extLst>
                    <a:ext uri="{9D8B030D-6E8A-4147-A177-3AD203B41FA5}">
                      <a16:colId xmlns:a16="http://schemas.microsoft.com/office/drawing/2014/main" val="144266473"/>
                    </a:ext>
                  </a:extLst>
                </a:gridCol>
                <a:gridCol w="864500">
                  <a:extLst>
                    <a:ext uri="{9D8B030D-6E8A-4147-A177-3AD203B41FA5}">
                      <a16:colId xmlns:a16="http://schemas.microsoft.com/office/drawing/2014/main" val="3213759918"/>
                    </a:ext>
                  </a:extLst>
                </a:gridCol>
                <a:gridCol w="864500">
                  <a:extLst>
                    <a:ext uri="{9D8B030D-6E8A-4147-A177-3AD203B41FA5}">
                      <a16:colId xmlns:a16="http://schemas.microsoft.com/office/drawing/2014/main" val="48080208"/>
                    </a:ext>
                  </a:extLst>
                </a:gridCol>
                <a:gridCol w="864500">
                  <a:extLst>
                    <a:ext uri="{9D8B030D-6E8A-4147-A177-3AD203B41FA5}">
                      <a16:colId xmlns:a16="http://schemas.microsoft.com/office/drawing/2014/main" val="2686395488"/>
                    </a:ext>
                  </a:extLst>
                </a:gridCol>
                <a:gridCol w="864500">
                  <a:extLst>
                    <a:ext uri="{9D8B030D-6E8A-4147-A177-3AD203B41FA5}">
                      <a16:colId xmlns:a16="http://schemas.microsoft.com/office/drawing/2014/main" val="2237787751"/>
                    </a:ext>
                  </a:extLst>
                </a:gridCol>
              </a:tblGrid>
              <a:tr h="3940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#No.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#1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#2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#5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#16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#22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Result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0253677"/>
                  </a:ext>
                </a:extLst>
              </a:tr>
              <a:tr h="68431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Log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pcs Pass normal, 1pc</a:t>
                      </a:r>
                      <a:r>
                        <a:rPr lang="en-US" sz="105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Fail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241042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7829396" y="2660498"/>
            <a:ext cx="2578719" cy="33855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6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 -5°C </a:t>
            </a:r>
            <a:r>
              <a:rPr lang="en-US" sz="16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16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sz="16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humidity.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1093" y="2967611"/>
            <a:ext cx="73613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en-US" sz="16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Store at room temperature for another 24 </a:t>
            </a:r>
            <a:r>
              <a:rPr lang="en-US" sz="16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hours (24°C </a:t>
            </a:r>
            <a:r>
              <a:rPr lang="en-US" sz="16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16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48.3% humidity) </a:t>
            </a:r>
            <a:endParaRPr lang="en-US" sz="1600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41093" y="816402"/>
            <a:ext cx="56324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en-US" sz="16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Operate the units for </a:t>
            </a:r>
            <a:r>
              <a:rPr lang="en-US" sz="16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 hours at </a:t>
            </a:r>
            <a:r>
              <a:rPr lang="en-US" sz="16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-5°C </a:t>
            </a:r>
            <a:r>
              <a:rPr lang="en-US" sz="16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16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sz="16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humidity.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90636" y="3274724"/>
            <a:ext cx="40164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en-US" sz="16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After 24 hours, re-test at OBA </a:t>
            </a:r>
            <a:r>
              <a:rPr lang="en-US" sz="16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PASS</a:t>
            </a:r>
            <a:endParaRPr lang="en-US" sz="1600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8622737"/>
              </p:ext>
            </p:extLst>
          </p:nvPr>
        </p:nvGraphicFramePr>
        <p:xfrm>
          <a:off x="841097" y="3762375"/>
          <a:ext cx="6051493" cy="106609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64499">
                  <a:extLst>
                    <a:ext uri="{9D8B030D-6E8A-4147-A177-3AD203B41FA5}">
                      <a16:colId xmlns:a16="http://schemas.microsoft.com/office/drawing/2014/main" val="486963693"/>
                    </a:ext>
                  </a:extLst>
                </a:gridCol>
                <a:gridCol w="864499">
                  <a:extLst>
                    <a:ext uri="{9D8B030D-6E8A-4147-A177-3AD203B41FA5}">
                      <a16:colId xmlns:a16="http://schemas.microsoft.com/office/drawing/2014/main" val="3579724686"/>
                    </a:ext>
                  </a:extLst>
                </a:gridCol>
                <a:gridCol w="864499">
                  <a:extLst>
                    <a:ext uri="{9D8B030D-6E8A-4147-A177-3AD203B41FA5}">
                      <a16:colId xmlns:a16="http://schemas.microsoft.com/office/drawing/2014/main" val="144266473"/>
                    </a:ext>
                  </a:extLst>
                </a:gridCol>
                <a:gridCol w="864499">
                  <a:extLst>
                    <a:ext uri="{9D8B030D-6E8A-4147-A177-3AD203B41FA5}">
                      <a16:colId xmlns:a16="http://schemas.microsoft.com/office/drawing/2014/main" val="3213759918"/>
                    </a:ext>
                  </a:extLst>
                </a:gridCol>
                <a:gridCol w="864499">
                  <a:extLst>
                    <a:ext uri="{9D8B030D-6E8A-4147-A177-3AD203B41FA5}">
                      <a16:colId xmlns:a16="http://schemas.microsoft.com/office/drawing/2014/main" val="48080208"/>
                    </a:ext>
                  </a:extLst>
                </a:gridCol>
                <a:gridCol w="864499">
                  <a:extLst>
                    <a:ext uri="{9D8B030D-6E8A-4147-A177-3AD203B41FA5}">
                      <a16:colId xmlns:a16="http://schemas.microsoft.com/office/drawing/2014/main" val="2686395488"/>
                    </a:ext>
                  </a:extLst>
                </a:gridCol>
                <a:gridCol w="864499">
                  <a:extLst>
                    <a:ext uri="{9D8B030D-6E8A-4147-A177-3AD203B41FA5}">
                      <a16:colId xmlns:a16="http://schemas.microsoft.com/office/drawing/2014/main" val="533338762"/>
                    </a:ext>
                  </a:extLst>
                </a:gridCol>
              </a:tblGrid>
              <a:tr h="38178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#No.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#1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#2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#5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#16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#22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Result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0253677"/>
                  </a:ext>
                </a:extLst>
              </a:tr>
              <a:tr h="68431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Log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</a:t>
                      </a:r>
                      <a:r>
                        <a:rPr lang="fr-FR" sz="105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pcs</a:t>
                      </a:r>
                      <a:r>
                        <a:rPr lang="fr-FR" sz="105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05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</a:t>
                      </a:r>
                      <a:r>
                        <a:rPr lang="fr-FR" sz="105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normal, 1pc Fail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241042"/>
                  </a:ext>
                </a:extLst>
              </a:tr>
            </a:tbl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7684812" y="4937741"/>
            <a:ext cx="3150646" cy="33855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6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 24°C </a:t>
            </a:r>
            <a:r>
              <a:rPr lang="en-US" sz="16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16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48.3% </a:t>
            </a:r>
            <a:r>
              <a:rPr lang="en-US" sz="16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humidity.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532" y="894755"/>
            <a:ext cx="2859322" cy="161765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9970" y="1214367"/>
            <a:ext cx="1355443" cy="1232285"/>
          </a:xfrm>
          <a:prstGeom prst="rect">
            <a:avLst/>
          </a:prstGeom>
        </p:spPr>
      </p:pic>
      <p:cxnSp>
        <p:nvCxnSpPr>
          <p:cNvPr id="10" name="Straight Arrow Connector 9"/>
          <p:cNvCxnSpPr>
            <a:stCxn id="7" idx="3"/>
          </p:cNvCxnSpPr>
          <p:nvPr/>
        </p:nvCxnSpPr>
        <p:spPr>
          <a:xfrm>
            <a:off x="8133705" y="1501328"/>
            <a:ext cx="2123867" cy="709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7515241" y="1286582"/>
            <a:ext cx="618464" cy="42949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24" b="27408"/>
          <a:stretch/>
        </p:blipFill>
        <p:spPr>
          <a:xfrm>
            <a:off x="7684811" y="3306165"/>
            <a:ext cx="3150647" cy="1505542"/>
          </a:xfrm>
          <a:prstGeom prst="rect">
            <a:avLst/>
          </a:prstGeom>
        </p:spPr>
      </p:pic>
      <p:graphicFrame>
        <p:nvGraphicFramePr>
          <p:cNvPr id="32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0312438"/>
              </p:ext>
            </p:extLst>
          </p:nvPr>
        </p:nvGraphicFramePr>
        <p:xfrm>
          <a:off x="1669166" y="2003651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97" name="Document" showAsIcon="1" r:id="rId6" imgW="914400" imgH="771480" progId="Word.Document.8">
                  <p:embed/>
                </p:oleObj>
              </mc:Choice>
              <mc:Fallback>
                <p:oleObj name="Document" showAsIcon="1" r:id="rId6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669166" y="2003651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2999688"/>
              </p:ext>
            </p:extLst>
          </p:nvPr>
        </p:nvGraphicFramePr>
        <p:xfrm>
          <a:off x="2583566" y="2003650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98" name="Document" showAsIcon="1" r:id="rId8" imgW="914400" imgH="771480" progId="Word.Document.8">
                  <p:embed/>
                </p:oleObj>
              </mc:Choice>
              <mc:Fallback>
                <p:oleObj name="Document" showAsIcon="1" r:id="rId8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583566" y="2003650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7370318"/>
              </p:ext>
            </p:extLst>
          </p:nvPr>
        </p:nvGraphicFramePr>
        <p:xfrm>
          <a:off x="3420845" y="2003650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99" name="Document" showAsIcon="1" r:id="rId10" imgW="914400" imgH="771480" progId="Word.Document.8">
                  <p:embed/>
                </p:oleObj>
              </mc:Choice>
              <mc:Fallback>
                <p:oleObj name="Document" showAsIcon="1" r:id="rId10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420845" y="2003650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490775"/>
              </p:ext>
            </p:extLst>
          </p:nvPr>
        </p:nvGraphicFramePr>
        <p:xfrm>
          <a:off x="4292081" y="2003649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00" name="Document" showAsIcon="1" r:id="rId12" imgW="914400" imgH="771480" progId="Word.Document.8">
                  <p:embed/>
                </p:oleObj>
              </mc:Choice>
              <mc:Fallback>
                <p:oleObj name="Document" showAsIcon="1" r:id="rId12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4292081" y="2003649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8386101"/>
              </p:ext>
            </p:extLst>
          </p:nvPr>
        </p:nvGraphicFramePr>
        <p:xfrm>
          <a:off x="5150942" y="2003648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01" name="Document" showAsIcon="1" r:id="rId14" imgW="914400" imgH="771480" progId="Word.Document.8">
                  <p:embed/>
                </p:oleObj>
              </mc:Choice>
              <mc:Fallback>
                <p:oleObj name="Document" showAsIcon="1" r:id="rId14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5150942" y="2003648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Rectangle 36"/>
          <p:cNvSpPr/>
          <p:nvPr/>
        </p:nvSpPr>
        <p:spPr>
          <a:xfrm>
            <a:off x="5194106" y="1468506"/>
            <a:ext cx="806490" cy="11855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5374256" y="2607839"/>
            <a:ext cx="513282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Fail</a:t>
            </a:r>
            <a:endParaRPr lang="en-US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0" name="Object 3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7505675"/>
              </p:ext>
            </p:extLst>
          </p:nvPr>
        </p:nvGraphicFramePr>
        <p:xfrm>
          <a:off x="1687309" y="4225262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02" name="Document" showAsIcon="1" r:id="rId16" imgW="914400" imgH="771480" progId="Word.Document.8">
                  <p:embed/>
                </p:oleObj>
              </mc:Choice>
              <mc:Fallback>
                <p:oleObj name="Document" showAsIcon="1" r:id="rId16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687309" y="4225262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Object 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7886429"/>
              </p:ext>
            </p:extLst>
          </p:nvPr>
        </p:nvGraphicFramePr>
        <p:xfrm>
          <a:off x="2538491" y="4225262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03" name="Document" showAsIcon="1" r:id="rId18" imgW="914400" imgH="771480" progId="Word.Document.8">
                  <p:embed/>
                </p:oleObj>
              </mc:Choice>
              <mc:Fallback>
                <p:oleObj name="Document" showAsIcon="1" r:id="rId18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2538491" y="4225262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" name="Object 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5042777"/>
              </p:ext>
            </p:extLst>
          </p:nvPr>
        </p:nvGraphicFramePr>
        <p:xfrm>
          <a:off x="3447856" y="4225262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04" name="Document" showAsIcon="1" r:id="rId20" imgW="914400" imgH="771480" progId="Word.Document.8">
                  <p:embed/>
                </p:oleObj>
              </mc:Choice>
              <mc:Fallback>
                <p:oleObj name="Document" showAsIcon="1" r:id="rId20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3447856" y="4225262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Object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3527236"/>
              </p:ext>
            </p:extLst>
          </p:nvPr>
        </p:nvGraphicFramePr>
        <p:xfrm>
          <a:off x="4271831" y="4225262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05" name="Document" showAsIcon="1" r:id="rId22" imgW="914400" imgH="771480" progId="Word.Document.8">
                  <p:embed/>
                </p:oleObj>
              </mc:Choice>
              <mc:Fallback>
                <p:oleObj name="Document" showAsIcon="1" r:id="rId22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4271831" y="4225262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Rectangle 44"/>
          <p:cNvSpPr/>
          <p:nvPr/>
        </p:nvSpPr>
        <p:spPr>
          <a:xfrm>
            <a:off x="5186231" y="3686058"/>
            <a:ext cx="806490" cy="125168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/>
          <p:cNvSpPr txBox="1"/>
          <p:nvPr/>
        </p:nvSpPr>
        <p:spPr>
          <a:xfrm>
            <a:off x="5348609" y="4977764"/>
            <a:ext cx="513282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Fail</a:t>
            </a:r>
            <a:endParaRPr lang="en-US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5931552"/>
              </p:ext>
            </p:extLst>
          </p:nvPr>
        </p:nvGraphicFramePr>
        <p:xfrm>
          <a:off x="5157098" y="4221199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06" name="Document" showAsIcon="1" r:id="rId24" imgW="914400" imgH="771480" progId="Word.Document.8">
                  <p:embed/>
                </p:oleObj>
              </mc:Choice>
              <mc:Fallback>
                <p:oleObj name="Document" showAsIcon="1" r:id="rId24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5157098" y="4221199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99770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5491" y="30271"/>
            <a:ext cx="10123412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5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#</a:t>
            </a:r>
            <a:r>
              <a:rPr lang="en-US" sz="35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22-</a:t>
            </a:r>
            <a:r>
              <a:rPr lang="en-US" sz="35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2C9811A62306</a:t>
            </a:r>
            <a:r>
              <a:rPr lang="en-US" sz="35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: </a:t>
            </a:r>
            <a:r>
              <a:rPr lang="en-US" sz="35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Can’t boot up </a:t>
            </a:r>
            <a:r>
              <a:rPr lang="en-US" sz="35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analysis 1 </a:t>
            </a:r>
            <a:endParaRPr lang="en-US" sz="3500" b="1" spc="-1" dirty="0">
              <a:solidFill>
                <a:srgbClr val="002A4E"/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6529" y="2535360"/>
            <a:ext cx="51037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F7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Measure </a:t>
            </a:r>
            <a:r>
              <a:rPr lang="en-US" sz="1400" b="1" noProof="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F7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mpedance &amp; Voltage</a:t>
            </a:r>
            <a:r>
              <a:rPr kumimoji="0" lang="en-US" sz="1400" b="1" i="0" u="none" strike="noStrike" kern="1200" cap="none" spc="0" normalizeH="0" noProof="0" dirty="0" smtClean="0">
                <a:ln>
                  <a:noFill/>
                </a:ln>
                <a:solidFill>
                  <a:srgbClr val="002F7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kumimoji="0" lang="en-US" sz="1400" i="0" u="none" strike="noStrike" kern="1200" cap="none" spc="0" normalizeH="0" noProof="0" dirty="0" smtClean="0">
                <a:ln>
                  <a:noFill/>
                </a:ln>
                <a:solidFill>
                  <a:srgbClr val="002F7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Power on and measure</a:t>
            </a:r>
            <a:r>
              <a:rPr kumimoji="0" lang="en-US" sz="1400" b="1" i="0" u="none" strike="noStrike" kern="1200" cap="none" spc="0" normalizeH="0" noProof="0" dirty="0" smtClean="0">
                <a:ln>
                  <a:noFill/>
                </a:ln>
                <a:solidFill>
                  <a:srgbClr val="002F7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en-US" sz="1400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3206887"/>
              </p:ext>
            </p:extLst>
          </p:nvPr>
        </p:nvGraphicFramePr>
        <p:xfrm>
          <a:off x="5129721" y="2842455"/>
          <a:ext cx="6007103" cy="3187731"/>
        </p:xfrm>
        <a:graphic>
          <a:graphicData uri="http://schemas.openxmlformats.org/drawingml/2006/table">
            <a:tbl>
              <a:tblPr/>
              <a:tblGrid>
                <a:gridCol w="928456">
                  <a:extLst>
                    <a:ext uri="{9D8B030D-6E8A-4147-A177-3AD203B41FA5}">
                      <a16:colId xmlns:a16="http://schemas.microsoft.com/office/drawing/2014/main" val="1684811851"/>
                    </a:ext>
                  </a:extLst>
                </a:gridCol>
                <a:gridCol w="563585">
                  <a:extLst>
                    <a:ext uri="{9D8B030D-6E8A-4147-A177-3AD203B41FA5}">
                      <a16:colId xmlns:a16="http://schemas.microsoft.com/office/drawing/2014/main" val="2493191025"/>
                    </a:ext>
                  </a:extLst>
                </a:gridCol>
                <a:gridCol w="1359348">
                  <a:extLst>
                    <a:ext uri="{9D8B030D-6E8A-4147-A177-3AD203B41FA5}">
                      <a16:colId xmlns:a16="http://schemas.microsoft.com/office/drawing/2014/main" val="1206577096"/>
                    </a:ext>
                  </a:extLst>
                </a:gridCol>
                <a:gridCol w="646943">
                  <a:extLst>
                    <a:ext uri="{9D8B030D-6E8A-4147-A177-3AD203B41FA5}">
                      <a16:colId xmlns:a16="http://schemas.microsoft.com/office/drawing/2014/main" val="2716713906"/>
                    </a:ext>
                  </a:extLst>
                </a:gridCol>
                <a:gridCol w="911698">
                  <a:extLst>
                    <a:ext uri="{9D8B030D-6E8A-4147-A177-3AD203B41FA5}">
                      <a16:colId xmlns:a16="http://schemas.microsoft.com/office/drawing/2014/main" val="2163605556"/>
                    </a:ext>
                  </a:extLst>
                </a:gridCol>
                <a:gridCol w="685375">
                  <a:extLst>
                    <a:ext uri="{9D8B030D-6E8A-4147-A177-3AD203B41FA5}">
                      <a16:colId xmlns:a16="http://schemas.microsoft.com/office/drawing/2014/main" val="482240122"/>
                    </a:ext>
                  </a:extLst>
                </a:gridCol>
                <a:gridCol w="911698">
                  <a:extLst>
                    <a:ext uri="{9D8B030D-6E8A-4147-A177-3AD203B41FA5}">
                      <a16:colId xmlns:a16="http://schemas.microsoft.com/office/drawing/2014/main" val="2357999287"/>
                    </a:ext>
                  </a:extLst>
                </a:gridCol>
              </a:tblGrid>
              <a:tr h="218341">
                <a:tc rowSpan="2">
                  <a:txBody>
                    <a:bodyPr/>
                    <a:lstStyle/>
                    <a:p>
                      <a:pPr marL="0" algn="ctr" fontAlgn="ctr">
                        <a:lnSpc>
                          <a:spcPct val="50000"/>
                        </a:lnSpc>
                      </a:pPr>
                      <a:r>
                        <a:rPr lang="en-A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NO#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fontAlgn="ctr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Pin#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fontAlgn="ctr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fontAlgn="ctr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Sample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fontAlgn="ctr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#22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1497550"/>
                  </a:ext>
                </a:extLst>
              </a:tr>
              <a:tr h="18056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fontAlgn="ctr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Voltage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ctr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ctr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Voltage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ctr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87465921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A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C305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VDD_EE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4.965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50000"/>
                        </a:lnSpc>
                      </a:pPr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3.603K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5.075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3.513K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06319039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A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C312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VDD_EE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4.931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50000"/>
                        </a:lnSpc>
                      </a:pPr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3.617K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5.075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3.504K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54805510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A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R328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PP_PWR_IN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4.861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50000"/>
                        </a:lnSpc>
                      </a:pPr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232.1K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4.94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235.5K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3450946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A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L303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P1V2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1.208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50000"/>
                        </a:lnSpc>
                      </a:pPr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135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1.197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147.8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82025213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A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L304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P3V3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3.325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50000"/>
                        </a:lnSpc>
                      </a:pPr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2.829K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3.257</a:t>
                      </a:r>
                      <a:endParaRPr kumimoji="0" lang="en-U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2.814K</a:t>
                      </a:r>
                      <a:endParaRPr kumimoji="0" lang="en-U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37600838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A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C322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eMMC_VDDQ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1.798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50000"/>
                        </a:lnSpc>
                      </a:pPr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24.71K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1.795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24.06K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07920378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A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L301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VDDCPU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1.012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50000"/>
                        </a:lnSpc>
                      </a:pPr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70.3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0.799</a:t>
                      </a:r>
                      <a:endParaRPr lang="en-US" sz="105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40.6</a:t>
                      </a:r>
                      <a:endParaRPr lang="en-US" sz="105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92724737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A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L302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VDD_EE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0.838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50000"/>
                        </a:lnSpc>
                      </a:pPr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39.1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0.841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40.7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55301304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A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C1409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HDMI_PW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5.016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50000"/>
                        </a:lnSpc>
                      </a:pPr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1.142M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5.106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1253M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64335826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A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C908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USB_5V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5.084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50000"/>
                        </a:lnSpc>
                      </a:pPr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0.886M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5.103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0.996M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73722471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A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L801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ETH_DVDD10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1.008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50000"/>
                        </a:lnSpc>
                      </a:pPr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1.752K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1.005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1.776K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19313441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A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C311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VDDCPU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1.009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50000"/>
                        </a:lnSpc>
                      </a:pPr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79.5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0.796</a:t>
                      </a:r>
                      <a:endParaRPr lang="en-US" sz="105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43.7</a:t>
                      </a:r>
                      <a:endParaRPr lang="en-US" sz="105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1214744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A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C335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P3V3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3.324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50000"/>
                        </a:lnSpc>
                      </a:pPr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2.856K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3.257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2.804K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48442146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56529" y="690477"/>
            <a:ext cx="36278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F7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VI</a:t>
            </a:r>
            <a:r>
              <a:rPr kumimoji="0" lang="en-US" sz="1400" b="1" i="0" u="none" strike="noStrike" kern="1200" cap="none" spc="0" normalizeH="0" noProof="0" dirty="0" smtClean="0">
                <a:ln>
                  <a:noFill/>
                </a:ln>
                <a:solidFill>
                  <a:srgbClr val="002F7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product </a:t>
            </a:r>
            <a:r>
              <a:rPr kumimoji="0" lang="en-US" sz="1400" b="1" i="0" u="none" strike="noStrike" kern="1200" cap="none" spc="0" normalizeH="0" noProof="0" dirty="0" smtClean="0">
                <a:ln>
                  <a:noFill/>
                </a:ln>
                <a:solidFill>
                  <a:srgbClr val="002F7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No found abnormal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en-US" sz="1400" b="1" noProof="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Power on  Product can’t BOOT UP</a:t>
            </a:r>
            <a:r>
              <a:rPr kumimoji="0" lang="en-US" sz="1400" b="1" i="0" u="none" strike="noStrike" kern="1200" cap="none" spc="0" normalizeH="0" noProof="0" dirty="0" smtClean="0">
                <a:ln>
                  <a:noFill/>
                </a:ln>
                <a:solidFill>
                  <a:srgbClr val="002F7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400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5398" y="1213697"/>
            <a:ext cx="3914239" cy="136431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56529" y="6092794"/>
            <a:ext cx="115814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en-US" sz="1400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 </a:t>
            </a:r>
            <a:r>
              <a:rPr lang="en-US" sz="14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 </a:t>
            </a:r>
            <a:r>
              <a:rPr lang="en-US" sz="1400" dirty="0" err="1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impedence</a:t>
            </a:r>
            <a:r>
              <a:rPr lang="en-US" sz="14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&amp; voltage</a:t>
            </a:r>
            <a:r>
              <a:rPr lang="en-US" sz="14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14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have pin: VDDCPU abnormal This issue </a:t>
            </a:r>
            <a:r>
              <a:rPr lang="en-US" sz="14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follow U1_S905X2_B </a:t>
            </a:r>
            <a:r>
              <a:rPr lang="en-US" sz="14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(</a:t>
            </a:r>
            <a:r>
              <a:rPr lang="pt-BR" sz="14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MPM:S905X2-B, P/N: 002.02753.005, </a:t>
            </a:r>
            <a:r>
              <a:rPr lang="pt-BR" sz="14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DC: 20240325</a:t>
            </a:r>
            <a:r>
              <a:rPr lang="pt-BR" sz="14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: </a:t>
            </a:r>
            <a:r>
              <a:rPr lang="pt-BR" sz="14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, </a:t>
            </a:r>
            <a:r>
              <a:rPr lang="pt-BR" sz="14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Vendor: </a:t>
            </a:r>
            <a:r>
              <a:rPr lang="pt-BR" sz="14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AMLOGIC)</a:t>
            </a:r>
            <a:r>
              <a:rPr lang="en-US" sz="14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Need </a:t>
            </a:r>
            <a:r>
              <a:rPr lang="en-US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baking</a:t>
            </a:r>
            <a:r>
              <a:rPr lang="en-US" sz="14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14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testing </a:t>
            </a:r>
            <a:r>
              <a:rPr lang="en-US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(</a:t>
            </a:r>
            <a:r>
              <a:rPr lang="en-US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45°C in 24 hour</a:t>
            </a:r>
            <a:r>
              <a:rPr lang="en-US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)</a:t>
            </a:r>
            <a:r>
              <a:rPr lang="en-US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.</a:t>
            </a:r>
            <a:endParaRPr lang="en-US" sz="1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ight Arrow 12"/>
          <p:cNvSpPr/>
          <p:nvPr/>
        </p:nvSpPr>
        <p:spPr>
          <a:xfrm>
            <a:off x="6633029" y="1804628"/>
            <a:ext cx="578727" cy="20751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7365148" y="1723718"/>
            <a:ext cx="1828800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Boot up fail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4"/>
          <a:srcRect b="53167"/>
          <a:stretch/>
        </p:blipFill>
        <p:spPr>
          <a:xfrm>
            <a:off x="590281" y="2829282"/>
            <a:ext cx="4267469" cy="1575021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2340202" y="3328253"/>
            <a:ext cx="644524" cy="16739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3716216" y="3108267"/>
            <a:ext cx="536332" cy="256538"/>
          </a:xfrm>
          <a:prstGeom prst="ellipse">
            <a:avLst/>
          </a:prstGeom>
          <a:noFill/>
          <a:ln w="28575">
            <a:solidFill>
              <a:srgbClr val="56F43C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5"/>
          <a:srcRect l="18368" r="26793" b="50108"/>
          <a:stretch/>
        </p:blipFill>
        <p:spPr>
          <a:xfrm>
            <a:off x="590281" y="4656260"/>
            <a:ext cx="4059277" cy="1293710"/>
          </a:xfrm>
          <a:prstGeom prst="rect">
            <a:avLst/>
          </a:prstGeom>
        </p:spPr>
      </p:pic>
      <p:sp>
        <p:nvSpPr>
          <p:cNvPr id="19" name="Oval 18"/>
          <p:cNvSpPr/>
          <p:nvPr/>
        </p:nvSpPr>
        <p:spPr>
          <a:xfrm>
            <a:off x="3639381" y="4648452"/>
            <a:ext cx="690002" cy="256538"/>
          </a:xfrm>
          <a:prstGeom prst="ellipse">
            <a:avLst/>
          </a:prstGeom>
          <a:noFill/>
          <a:ln w="28575">
            <a:solidFill>
              <a:srgbClr val="56F43C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510540" y="2870165"/>
            <a:ext cx="4404360" cy="3098003"/>
          </a:xfrm>
          <a:prstGeom prst="rect">
            <a:avLst/>
          </a:prstGeom>
          <a:noFill/>
          <a:ln>
            <a:solidFill>
              <a:srgbClr val="56F4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3146473" y="3588543"/>
            <a:ext cx="285701" cy="5048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2011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7781" y="30271"/>
            <a:ext cx="9867188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500" b="1" spc="-1" dirty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#22-</a:t>
            </a:r>
            <a:r>
              <a:rPr lang="en-US" sz="35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2C9811A62306</a:t>
            </a:r>
            <a:r>
              <a:rPr lang="en-US" sz="3500" b="1" spc="-1" dirty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: Can’t boot up </a:t>
            </a:r>
            <a:r>
              <a:rPr lang="en-US" sz="35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analysis 2</a:t>
            </a:r>
            <a:endParaRPr lang="en-US" sz="3500" b="1" spc="-1" dirty="0">
              <a:solidFill>
                <a:srgbClr val="002A4E"/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E236EC1-3B57-4E63-972F-7721906BA2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562001"/>
              </p:ext>
            </p:extLst>
          </p:nvPr>
        </p:nvGraphicFramePr>
        <p:xfrm>
          <a:off x="181996" y="1198576"/>
          <a:ext cx="5193567" cy="1017198"/>
        </p:xfrm>
        <a:graphic>
          <a:graphicData uri="http://schemas.openxmlformats.org/drawingml/2006/table">
            <a:tbl>
              <a:tblPr firstRow="1" bandRow="1"/>
              <a:tblGrid>
                <a:gridCol w="663311">
                  <a:extLst>
                    <a:ext uri="{9D8B030D-6E8A-4147-A177-3AD203B41FA5}">
                      <a16:colId xmlns:a16="http://schemas.microsoft.com/office/drawing/2014/main" val="3825520888"/>
                    </a:ext>
                  </a:extLst>
                </a:gridCol>
                <a:gridCol w="1183018">
                  <a:extLst>
                    <a:ext uri="{9D8B030D-6E8A-4147-A177-3AD203B41FA5}">
                      <a16:colId xmlns:a16="http://schemas.microsoft.com/office/drawing/2014/main" val="2656917846"/>
                    </a:ext>
                  </a:extLst>
                </a:gridCol>
                <a:gridCol w="1673619">
                  <a:extLst>
                    <a:ext uri="{9D8B030D-6E8A-4147-A177-3AD203B41FA5}">
                      <a16:colId xmlns:a16="http://schemas.microsoft.com/office/drawing/2014/main" val="562159619"/>
                    </a:ext>
                  </a:extLst>
                </a:gridCol>
                <a:gridCol w="1673619">
                  <a:extLst>
                    <a:ext uri="{9D8B030D-6E8A-4147-A177-3AD203B41FA5}">
                      <a16:colId xmlns:a16="http://schemas.microsoft.com/office/drawing/2014/main" val="1263820938"/>
                    </a:ext>
                  </a:extLst>
                </a:gridCol>
              </a:tblGrid>
              <a:tr h="33906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Items</a:t>
                      </a:r>
                    </a:p>
                  </a:txBody>
                  <a:tcPr marL="9468" marR="9468" marT="94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 condition</a:t>
                      </a:r>
                    </a:p>
                  </a:txBody>
                  <a:tcPr marL="9468" marR="9468" marT="94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Time</a:t>
                      </a:r>
                    </a:p>
                  </a:txBody>
                  <a:tcPr marL="9468" marR="9468" marT="94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OBA Test</a:t>
                      </a:r>
                      <a:endParaRPr lang="en-US" sz="105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468" marR="9468" marT="94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62843"/>
                  </a:ext>
                </a:extLst>
              </a:tr>
              <a:tr h="67813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BAKING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468" marR="9468" marT="94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45°C/24h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468" marR="9468" marT="94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From </a:t>
                      </a:r>
                      <a:r>
                        <a:rPr lang="en-US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2025/01/03 16:30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 </a:t>
                      </a:r>
                      <a:r>
                        <a:rPr lang="en-US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2025/01/04 16:30 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468" marR="9468" marT="94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468" marR="9468" marT="94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4695141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E6B0329F-9F49-4CEE-923B-9E9FE1062E75}"/>
              </a:ext>
            </a:extLst>
          </p:cNvPr>
          <p:cNvSpPr txBox="1"/>
          <p:nvPr/>
        </p:nvSpPr>
        <p:spPr>
          <a:xfrm>
            <a:off x="113561" y="741482"/>
            <a:ext cx="41136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en-US" sz="16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After </a:t>
            </a:r>
            <a:r>
              <a:rPr lang="en-US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BAKING </a:t>
            </a:r>
            <a:r>
              <a:rPr lang="en-US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45°C/24h </a:t>
            </a:r>
            <a:r>
              <a:rPr lang="en-US" sz="16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table below: 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8006547"/>
              </p:ext>
            </p:extLst>
          </p:nvPr>
        </p:nvGraphicFramePr>
        <p:xfrm>
          <a:off x="5704610" y="1219086"/>
          <a:ext cx="6007103" cy="2791221"/>
        </p:xfrm>
        <a:graphic>
          <a:graphicData uri="http://schemas.openxmlformats.org/drawingml/2006/table">
            <a:tbl>
              <a:tblPr/>
              <a:tblGrid>
                <a:gridCol w="928456">
                  <a:extLst>
                    <a:ext uri="{9D8B030D-6E8A-4147-A177-3AD203B41FA5}">
                      <a16:colId xmlns:a16="http://schemas.microsoft.com/office/drawing/2014/main" val="1684811851"/>
                    </a:ext>
                  </a:extLst>
                </a:gridCol>
                <a:gridCol w="563585">
                  <a:extLst>
                    <a:ext uri="{9D8B030D-6E8A-4147-A177-3AD203B41FA5}">
                      <a16:colId xmlns:a16="http://schemas.microsoft.com/office/drawing/2014/main" val="2493191025"/>
                    </a:ext>
                  </a:extLst>
                </a:gridCol>
                <a:gridCol w="1359348">
                  <a:extLst>
                    <a:ext uri="{9D8B030D-6E8A-4147-A177-3AD203B41FA5}">
                      <a16:colId xmlns:a16="http://schemas.microsoft.com/office/drawing/2014/main" val="1206577096"/>
                    </a:ext>
                  </a:extLst>
                </a:gridCol>
                <a:gridCol w="646943">
                  <a:extLst>
                    <a:ext uri="{9D8B030D-6E8A-4147-A177-3AD203B41FA5}">
                      <a16:colId xmlns:a16="http://schemas.microsoft.com/office/drawing/2014/main" val="2716713906"/>
                    </a:ext>
                  </a:extLst>
                </a:gridCol>
                <a:gridCol w="911698">
                  <a:extLst>
                    <a:ext uri="{9D8B030D-6E8A-4147-A177-3AD203B41FA5}">
                      <a16:colId xmlns:a16="http://schemas.microsoft.com/office/drawing/2014/main" val="2163605556"/>
                    </a:ext>
                  </a:extLst>
                </a:gridCol>
                <a:gridCol w="685375">
                  <a:extLst>
                    <a:ext uri="{9D8B030D-6E8A-4147-A177-3AD203B41FA5}">
                      <a16:colId xmlns:a16="http://schemas.microsoft.com/office/drawing/2014/main" val="482240122"/>
                    </a:ext>
                  </a:extLst>
                </a:gridCol>
                <a:gridCol w="911698">
                  <a:extLst>
                    <a:ext uri="{9D8B030D-6E8A-4147-A177-3AD203B41FA5}">
                      <a16:colId xmlns:a16="http://schemas.microsoft.com/office/drawing/2014/main" val="2357999287"/>
                    </a:ext>
                  </a:extLst>
                </a:gridCol>
              </a:tblGrid>
              <a:tr h="191183">
                <a:tc rowSpan="2">
                  <a:txBody>
                    <a:bodyPr/>
                    <a:lstStyle/>
                    <a:p>
                      <a:pPr marL="0" algn="ctr" fontAlgn="ctr">
                        <a:lnSpc>
                          <a:spcPct val="50000"/>
                        </a:lnSpc>
                      </a:pPr>
                      <a:r>
                        <a:rPr lang="en-A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NO#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fontAlgn="ctr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Pin#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fontAlgn="ctr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fontAlgn="ctr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Sample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fontAlgn="ctr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#22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1497550"/>
                  </a:ext>
                </a:extLst>
              </a:tr>
              <a:tr h="15810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fontAlgn="ctr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Voltage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ctr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ctr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Voltage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ctr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87465921"/>
                  </a:ext>
                </a:extLst>
              </a:tr>
              <a:tr h="187841"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A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C305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VDD_EE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4.965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50000"/>
                        </a:lnSpc>
                      </a:pPr>
                      <a:r>
                        <a:rPr lang="en-US" sz="9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3.603K</a:t>
                      </a:r>
                      <a:endParaRPr 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5.056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3.545K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06319039"/>
                  </a:ext>
                </a:extLst>
              </a:tr>
              <a:tr h="187841"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A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C312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VDD_EE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4.931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50000"/>
                        </a:lnSpc>
                      </a:pPr>
                      <a:r>
                        <a:rPr lang="en-US" sz="9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3.617K</a:t>
                      </a:r>
                      <a:endParaRPr 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5.054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3.536K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54805510"/>
                  </a:ext>
                </a:extLst>
              </a:tr>
              <a:tr h="187841"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A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R328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PP_PWR_IN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4.861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50000"/>
                        </a:lnSpc>
                      </a:pPr>
                      <a:r>
                        <a:rPr lang="en-US" sz="9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232.1K</a:t>
                      </a:r>
                      <a:endParaRPr 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4.884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236.5K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3450946"/>
                  </a:ext>
                </a:extLst>
              </a:tr>
              <a:tr h="187841"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A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L303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P1V2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1.208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50000"/>
                        </a:lnSpc>
                      </a:pPr>
                      <a:r>
                        <a:rPr lang="en-US" sz="9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135</a:t>
                      </a:r>
                      <a:endParaRPr 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1.211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146.5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82025213"/>
                  </a:ext>
                </a:extLst>
              </a:tr>
              <a:tr h="187841"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A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L304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P3V3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3.325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50000"/>
                        </a:lnSpc>
                      </a:pPr>
                      <a:r>
                        <a:rPr lang="en-US" sz="9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2.829K</a:t>
                      </a:r>
                      <a:endParaRPr 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3.236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2.811K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37600838"/>
                  </a:ext>
                </a:extLst>
              </a:tr>
              <a:tr h="187841"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A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C322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eMMC_VDDQ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1.798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50000"/>
                        </a:lnSpc>
                      </a:pPr>
                      <a:r>
                        <a:rPr lang="en-US" sz="9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24.71K</a:t>
                      </a:r>
                      <a:endParaRPr 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1.798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24.12K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07920378"/>
                  </a:ext>
                </a:extLst>
              </a:tr>
              <a:tr h="187841"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A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L301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VDDCPU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1.012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50000"/>
                        </a:lnSpc>
                      </a:pPr>
                      <a:r>
                        <a:rPr lang="en-US" sz="9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79.3</a:t>
                      </a:r>
                      <a:endParaRPr 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1.009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78.6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92724737"/>
                  </a:ext>
                </a:extLst>
              </a:tr>
              <a:tr h="187841"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A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L302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VDD_EE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0.838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50000"/>
                        </a:lnSpc>
                      </a:pPr>
                      <a:r>
                        <a:rPr lang="en-US" sz="9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39.1</a:t>
                      </a:r>
                      <a:endParaRPr 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0.844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40.9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55301304"/>
                  </a:ext>
                </a:extLst>
              </a:tr>
              <a:tr h="187841"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A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C1409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HDMI_PW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5.016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50000"/>
                        </a:lnSpc>
                      </a:pPr>
                      <a:r>
                        <a:rPr lang="en-US" sz="9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1.142M</a:t>
                      </a:r>
                      <a:endParaRPr 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5.036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1.256M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64335826"/>
                  </a:ext>
                </a:extLst>
              </a:tr>
              <a:tr h="187841"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A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C908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USB_5V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5.084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50000"/>
                        </a:lnSpc>
                      </a:pPr>
                      <a:r>
                        <a:rPr lang="en-US" sz="9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0.886M</a:t>
                      </a:r>
                      <a:endParaRPr 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5.098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0.985M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73722471"/>
                  </a:ext>
                </a:extLst>
              </a:tr>
              <a:tr h="187841"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A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L801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ETH_DVDD10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1.008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50000"/>
                        </a:lnSpc>
                      </a:pPr>
                      <a:r>
                        <a:rPr lang="en-US" sz="9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1.752K</a:t>
                      </a:r>
                      <a:endParaRPr 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1.006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1.775K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19313441"/>
                  </a:ext>
                </a:extLst>
              </a:tr>
              <a:tr h="187841"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A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C311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VDDCPU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1.009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50000"/>
                        </a:lnSpc>
                      </a:pPr>
                      <a:r>
                        <a:rPr lang="en-US" sz="9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79.5</a:t>
                      </a:r>
                      <a:endParaRPr 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1.009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78.4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1214744"/>
                  </a:ext>
                </a:extLst>
              </a:tr>
              <a:tr h="187841"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A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C335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P3V3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3.324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50000"/>
                        </a:lnSpc>
                      </a:pPr>
                      <a:r>
                        <a:rPr lang="en-US" sz="9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2.856K</a:t>
                      </a:r>
                      <a:endParaRPr 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3.259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2.812K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48442146"/>
                  </a:ext>
                </a:extLst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b="53167"/>
          <a:stretch/>
        </p:blipFill>
        <p:spPr>
          <a:xfrm>
            <a:off x="479445" y="2307796"/>
            <a:ext cx="4267469" cy="170981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238425" y="2851418"/>
            <a:ext cx="644524" cy="18172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605380" y="2572925"/>
            <a:ext cx="536332" cy="278493"/>
          </a:xfrm>
          <a:prstGeom prst="ellipse">
            <a:avLst/>
          </a:prstGeom>
          <a:noFill/>
          <a:ln w="28575">
            <a:solidFill>
              <a:srgbClr val="56F43C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/>
          <a:srcRect l="18368" r="26793" b="50108"/>
          <a:stretch/>
        </p:blipFill>
        <p:spPr>
          <a:xfrm>
            <a:off x="478086" y="4229393"/>
            <a:ext cx="4059277" cy="1404426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3528545" y="4226854"/>
            <a:ext cx="690002" cy="278493"/>
          </a:xfrm>
          <a:prstGeom prst="ellipse">
            <a:avLst/>
          </a:prstGeom>
          <a:noFill/>
          <a:ln w="28575">
            <a:solidFill>
              <a:srgbClr val="56F43C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99704" y="2334824"/>
            <a:ext cx="4404360" cy="3363132"/>
          </a:xfrm>
          <a:prstGeom prst="rect">
            <a:avLst/>
          </a:prstGeom>
          <a:noFill/>
          <a:ln>
            <a:solidFill>
              <a:srgbClr val="56F4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2765" y="4195478"/>
            <a:ext cx="2752702" cy="147225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9230260" y="3597181"/>
            <a:ext cx="1438340" cy="2634935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3098848" y="3105149"/>
            <a:ext cx="285701" cy="5048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ular Callout 17"/>
          <p:cNvSpPr/>
          <p:nvPr/>
        </p:nvSpPr>
        <p:spPr>
          <a:xfrm>
            <a:off x="8708162" y="4243238"/>
            <a:ext cx="672616" cy="181196"/>
          </a:xfrm>
          <a:prstGeom prst="wedgeRectCallout">
            <a:avLst>
              <a:gd name="adj1" fmla="val 60084"/>
              <a:gd name="adj2" fmla="val 198044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C311</a:t>
            </a:r>
            <a:endParaRPr lang="en-US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ular Callout 18"/>
          <p:cNvSpPr/>
          <p:nvPr/>
        </p:nvSpPr>
        <p:spPr>
          <a:xfrm>
            <a:off x="5592765" y="4220218"/>
            <a:ext cx="672616" cy="181196"/>
          </a:xfrm>
          <a:prstGeom prst="wedgeRectCallout">
            <a:avLst>
              <a:gd name="adj1" fmla="val 60084"/>
              <a:gd name="adj2" fmla="val 198044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L301</a:t>
            </a:r>
            <a:endParaRPr lang="en-US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8659009"/>
              </p:ext>
            </p:extLst>
          </p:nvPr>
        </p:nvGraphicFramePr>
        <p:xfrm>
          <a:off x="3715984" y="1562789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0" name="Document" showAsIcon="1" r:id="rId7" imgW="914400" imgH="771480" progId="Word.Document.8">
                  <p:embed/>
                </p:oleObj>
              </mc:Choice>
              <mc:Fallback>
                <p:oleObj name="Document" showAsIcon="1" r:id="rId7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715984" y="1562789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4670462" y="1689119"/>
            <a:ext cx="7758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PASS</a:t>
            </a:r>
            <a:endParaRPr lang="en-US" sz="14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ight Arrow 21"/>
          <p:cNvSpPr/>
          <p:nvPr/>
        </p:nvSpPr>
        <p:spPr>
          <a:xfrm>
            <a:off x="4497033" y="1733654"/>
            <a:ext cx="266701" cy="186556"/>
          </a:xfrm>
          <a:prstGeom prst="rightArrow">
            <a:avLst/>
          </a:prstGeom>
          <a:ln>
            <a:solidFill>
              <a:srgbClr val="56F4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0A5427C-1A9F-47CB-959A-FC7BA2755226}"/>
              </a:ext>
            </a:extLst>
          </p:cNvPr>
          <p:cNvSpPr txBox="1"/>
          <p:nvPr/>
        </p:nvSpPr>
        <p:spPr>
          <a:xfrm>
            <a:off x="399704" y="5642175"/>
            <a:ext cx="11459787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Ø"/>
              <a:defRPr/>
            </a:pPr>
            <a:r>
              <a:rPr lang="en-US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30000"/>
              </a:lnSpc>
              <a:defRPr/>
            </a:pP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After burning 45°C/24h, measure impedance of 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L301-VDDCPU &amp; C311-VDDCPU </a:t>
            </a: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</a:t>
            </a:r>
            <a:r>
              <a:rPr lang="en-US" sz="1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normally </a:t>
            </a:r>
          </a:p>
          <a:p>
            <a:pPr>
              <a:defRPr/>
            </a:pP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Suspect 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U1_S905X2_B </a:t>
            </a: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MSD issue 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( Moisture </a:t>
            </a: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sensitive 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device )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4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78083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93149" y="1893381"/>
            <a:ext cx="8017652" cy="2171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tabLst>
                <a:tab pos="0" algn="l"/>
              </a:tabLst>
            </a:pPr>
            <a:r>
              <a:rPr lang="en-US" sz="4800" b="1" spc="-1" dirty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Top 4: </a:t>
            </a:r>
            <a:r>
              <a:rPr lang="en-US" sz="4800" b="1" spc="-1" dirty="0" err="1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eMMC</a:t>
            </a:r>
            <a:r>
              <a:rPr lang="en-US" sz="4800" b="1" spc="-1" dirty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 block fail analysis.</a:t>
            </a:r>
          </a:p>
        </p:txBody>
      </p:sp>
    </p:spTree>
    <p:extLst>
      <p:ext uri="{BB962C8B-B14F-4D97-AF65-F5344CB8AC3E}">
        <p14:creationId xmlns:p14="http://schemas.microsoft.com/office/powerpoint/2010/main" val="1330257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6446" y="99546"/>
            <a:ext cx="5055102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U303 burned analysis </a:t>
            </a:r>
            <a:endParaRPr lang="en-US" sz="3600" b="1" spc="-1" dirty="0">
              <a:solidFill>
                <a:srgbClr val="002A4E"/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BC02CF-EBE0-4CE7-A4FA-E1C4D5DCED0B}"/>
              </a:ext>
            </a:extLst>
          </p:cNvPr>
          <p:cNvSpPr txBox="1"/>
          <p:nvPr/>
        </p:nvSpPr>
        <p:spPr>
          <a:xfrm>
            <a:off x="626283" y="794410"/>
            <a:ext cx="11078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Check VI 25 Boards find out </a:t>
            </a:r>
            <a:r>
              <a:rPr lang="en-US" b="1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1</a:t>
            </a:r>
            <a:r>
              <a:rPr lang="en-US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pcs </a:t>
            </a:r>
            <a:r>
              <a:rPr lang="en-US" b="1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 </a:t>
            </a:r>
            <a:r>
              <a:rPr lang="en-US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burnt at </a:t>
            </a:r>
            <a:r>
              <a:rPr lang="en-US" b="1" dirty="0" err="1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eMMC</a:t>
            </a:r>
            <a:r>
              <a:rPr lang="en-US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block, </a:t>
            </a:r>
            <a:r>
              <a:rPr lang="en-US" b="1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 as table below</a:t>
            </a:r>
            <a:r>
              <a:rPr lang="en-US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b="1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9387377"/>
              </p:ext>
            </p:extLst>
          </p:nvPr>
        </p:nvGraphicFramePr>
        <p:xfrm>
          <a:off x="762000" y="3519463"/>
          <a:ext cx="10942807" cy="19686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9813">
                  <a:extLst>
                    <a:ext uri="{9D8B030D-6E8A-4147-A177-3AD203B41FA5}">
                      <a16:colId xmlns:a16="http://schemas.microsoft.com/office/drawing/2014/main" val="4101390927"/>
                    </a:ext>
                  </a:extLst>
                </a:gridCol>
                <a:gridCol w="1078566">
                  <a:extLst>
                    <a:ext uri="{9D8B030D-6E8A-4147-A177-3AD203B41FA5}">
                      <a16:colId xmlns:a16="http://schemas.microsoft.com/office/drawing/2014/main" val="2877416684"/>
                    </a:ext>
                  </a:extLst>
                </a:gridCol>
                <a:gridCol w="768479">
                  <a:extLst>
                    <a:ext uri="{9D8B030D-6E8A-4147-A177-3AD203B41FA5}">
                      <a16:colId xmlns:a16="http://schemas.microsoft.com/office/drawing/2014/main" val="2741918438"/>
                    </a:ext>
                  </a:extLst>
                </a:gridCol>
                <a:gridCol w="1038120">
                  <a:extLst>
                    <a:ext uri="{9D8B030D-6E8A-4147-A177-3AD203B41FA5}">
                      <a16:colId xmlns:a16="http://schemas.microsoft.com/office/drawing/2014/main" val="720415858"/>
                    </a:ext>
                  </a:extLst>
                </a:gridCol>
                <a:gridCol w="3893955">
                  <a:extLst>
                    <a:ext uri="{9D8B030D-6E8A-4147-A177-3AD203B41FA5}">
                      <a16:colId xmlns:a16="http://schemas.microsoft.com/office/drawing/2014/main" val="3415809991"/>
                    </a:ext>
                  </a:extLst>
                </a:gridCol>
                <a:gridCol w="2253874">
                  <a:extLst>
                    <a:ext uri="{9D8B030D-6E8A-4147-A177-3AD203B41FA5}">
                      <a16:colId xmlns:a16="http://schemas.microsoft.com/office/drawing/2014/main" val="251684089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Serial</a:t>
                      </a:r>
                      <a:r>
                        <a:rPr lang="en-US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Number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MAC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SN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Sample Picture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2084075"/>
                  </a:ext>
                </a:extLst>
              </a:tr>
              <a:tr h="16638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2149688001202404082178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2C9811A571C3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YZR0XSO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U303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</a:t>
                      </a:r>
                      <a:r>
                        <a:rPr lang="en-US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Fii</a:t>
                      </a: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sorting --&gt; Boot up fail, don't have HDMI signal output, no Ping</a:t>
                      </a:r>
                      <a:b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After open housing --&gt; Visual inspection find out U303  was burnt and burnt wire.</a:t>
                      </a:r>
                      <a:b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=&gt; Can't further analyze and repair.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7198086"/>
                  </a:ext>
                </a:extLst>
              </a:tr>
            </a:tbl>
          </a:graphicData>
        </a:graphic>
      </p:graphicFrame>
      <p:sp>
        <p:nvSpPr>
          <p:cNvPr id="21" name="Rectangle 20">
            <a:extLst>
              <a:ext uri="{FF2B5EF4-FFF2-40B4-BE49-F238E27FC236}">
                <a16:creationId xmlns:a16="http://schemas.microsoft.com/office/drawing/2014/main" id="{648FB94E-2053-41E3-AF04-0730DA40FF7F}"/>
              </a:ext>
            </a:extLst>
          </p:cNvPr>
          <p:cNvSpPr/>
          <p:nvPr/>
        </p:nvSpPr>
        <p:spPr>
          <a:xfrm>
            <a:off x="774046" y="5435391"/>
            <a:ext cx="1165289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6075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 :</a:t>
            </a:r>
            <a:r>
              <a:rPr lang="en-US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60325">
              <a:lnSpc>
                <a:spcPct val="150000"/>
              </a:lnSpc>
            </a:pPr>
            <a:r>
              <a:rPr lang="en-US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With product was burned</a:t>
            </a:r>
            <a:r>
              <a:rPr lang="en-US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Can’t FA and repair </a:t>
            </a:r>
            <a: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Suspect scrap</a:t>
            </a:r>
            <a:endParaRPr lang="en-U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4376" y="3836257"/>
            <a:ext cx="2250432" cy="16518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4378" y="1363098"/>
            <a:ext cx="6021523" cy="1957011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2860938" y="1307988"/>
            <a:ext cx="6241219" cy="2067229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987357" y="1943146"/>
            <a:ext cx="1177055" cy="74295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ular Callout 11"/>
          <p:cNvSpPr/>
          <p:nvPr/>
        </p:nvSpPr>
        <p:spPr>
          <a:xfrm>
            <a:off x="6390843" y="1617463"/>
            <a:ext cx="518680" cy="325683"/>
          </a:xfrm>
          <a:prstGeom prst="wedgeRectCallout">
            <a:avLst>
              <a:gd name="adj1" fmla="val -118424"/>
              <a:gd name="adj2" fmla="val 47429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>
                <a:ln w="0"/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U303</a:t>
            </a:r>
            <a:endParaRPr lang="en-US" sz="800" b="1" dirty="0">
              <a:ln w="0"/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7708467" y="1706698"/>
            <a:ext cx="873708" cy="492300"/>
          </a:xfrm>
          <a:prstGeom prst="ellipse">
            <a:avLst/>
          </a:prstGeom>
          <a:noFill/>
          <a:ln w="28575">
            <a:solidFill>
              <a:srgbClr val="7030A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830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D37CB5B-0209-488C-AE2D-91B8AA45B711}"/>
              </a:ext>
            </a:extLst>
          </p:cNvPr>
          <p:cNvSpPr/>
          <p:nvPr/>
        </p:nvSpPr>
        <p:spPr>
          <a:xfrm>
            <a:off x="877330" y="102114"/>
            <a:ext cx="9843530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r>
              <a:rPr lang="en-US" altLang="zh-TW" sz="3600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endParaRPr lang="zh-TW" altLang="en-US" sz="3600" b="1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360" y="978225"/>
            <a:ext cx="12316691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</a:p>
          <a:p>
            <a:pPr marL="285750" indent="571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Ethernet </a:t>
            </a:r>
            <a:r>
              <a:rPr lang="en-US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block fail </a:t>
            </a:r>
            <a:r>
              <a:rPr lang="en-US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-- U801_RTL8211F-CG </a:t>
            </a:r>
            <a:r>
              <a:rPr lang="en-US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 </a:t>
            </a:r>
            <a:r>
              <a:rPr lang="en-US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burnt </a:t>
            </a:r>
          </a:p>
          <a:p>
            <a:pPr marL="285750">
              <a:lnSpc>
                <a:spcPct val="150000"/>
              </a:lnSpc>
            </a:pPr>
            <a:r>
              <a:rPr lang="en-US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-- R825,R826 </a:t>
            </a:r>
            <a:r>
              <a:rPr lang="en-US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 </a:t>
            </a:r>
            <a:r>
              <a:rPr lang="en-US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burnt</a:t>
            </a:r>
          </a:p>
          <a:p>
            <a:pPr marL="285750">
              <a:lnSpc>
                <a:spcPct val="150000"/>
              </a:lnSpc>
            </a:pPr>
            <a:r>
              <a:rPr lang="en-US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-- </a:t>
            </a:r>
            <a:r>
              <a:rPr lang="pt-BR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REG_OUT </a:t>
            </a:r>
            <a:r>
              <a:rPr lang="pt-BR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short 0 ohm follow </a:t>
            </a:r>
            <a:r>
              <a:rPr lang="pt-BR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U801_RTL8211F-CG</a:t>
            </a:r>
            <a:r>
              <a:rPr lang="pt-BR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(MPM: RTL8211F-CG, </a:t>
            </a:r>
            <a:r>
              <a:rPr lang="pt-BR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P/N</a:t>
            </a:r>
          </a:p>
          <a:p>
            <a:pPr marL="285750">
              <a:lnSpc>
                <a:spcPct val="150000"/>
              </a:lnSpc>
            </a:pPr>
            <a:r>
              <a:rPr lang="pt-BR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pt-BR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                                 </a:t>
            </a:r>
            <a:r>
              <a:rPr lang="pt-BR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002.02152.005, DC:DN52; O07; O04; O08,  Vendor: REALTEK) material issue</a:t>
            </a:r>
            <a:endParaRPr lang="en-US" sz="2000" dirty="0" smtClean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571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 block fail  -- </a:t>
            </a:r>
            <a:r>
              <a:rPr lang="en-US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P3V3 short 0 ohm follow </a:t>
            </a:r>
            <a:r>
              <a:rPr lang="pt-BR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U1_S905X2_B</a:t>
            </a:r>
            <a:r>
              <a:rPr lang="pt-BR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(MPM:S905X2-B, P/N: 002.02753.005, DC</a:t>
            </a:r>
            <a:r>
              <a:rPr lang="pt-BR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pt-BR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20240408, 20231224, 20231224, D20240122, D20240122, Vendor: AMLOGIC) material issue</a:t>
            </a:r>
            <a:r>
              <a:rPr lang="en-US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571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boot -- </a:t>
            </a:r>
            <a:r>
              <a:rPr lang="pt-BR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Suspect the units were moisture-contaminated</a:t>
            </a:r>
          </a:p>
          <a:p>
            <a:pPr marL="285750" indent="571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eMMC block fail -- U303 was burt </a:t>
            </a:r>
            <a:r>
              <a:rPr lang="pt-BR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Suspect scrap  </a:t>
            </a:r>
          </a:p>
          <a:p>
            <a:pPr marL="285750" indent="571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All issue above can cover </a:t>
            </a:r>
            <a:r>
              <a:rPr lang="pt-BR" sz="20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100% at FATP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000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ight Brace 3"/>
          <p:cNvSpPr/>
          <p:nvPr/>
        </p:nvSpPr>
        <p:spPr>
          <a:xfrm>
            <a:off x="6733903" y="1589250"/>
            <a:ext cx="229754" cy="699593"/>
          </a:xfrm>
          <a:prstGeom prst="rightBrace">
            <a:avLst/>
          </a:prstGeom>
          <a:ln w="19050">
            <a:solidFill>
              <a:srgbClr val="002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F76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245597" y="1754380"/>
            <a:ext cx="1917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Suspect 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scrap</a:t>
            </a:r>
          </a:p>
        </p:txBody>
      </p:sp>
    </p:spTree>
    <p:extLst>
      <p:ext uri="{BB962C8B-B14F-4D97-AF65-F5344CB8AC3E}">
        <p14:creationId xmlns:p14="http://schemas.microsoft.com/office/powerpoint/2010/main" val="999942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D37CB5B-0209-488C-AE2D-91B8AA45B711}"/>
              </a:ext>
            </a:extLst>
          </p:cNvPr>
          <p:cNvSpPr/>
          <p:nvPr/>
        </p:nvSpPr>
        <p:spPr>
          <a:xfrm>
            <a:off x="877330" y="102114"/>
            <a:ext cx="9843530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r>
              <a:rPr lang="en-US" sz="3600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Action</a:t>
            </a:r>
            <a:endParaRPr lang="zh-TW" altLang="en-US" sz="3600" b="1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8900" y="608766"/>
            <a:ext cx="12316691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000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Action:</a:t>
            </a:r>
            <a:endParaRPr lang="en-US" sz="2000" b="1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571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Ethernet block fail </a:t>
            </a:r>
            <a:r>
              <a:rPr lang="en-US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NG #3,#12,#15,#18,#25: U801_RTL8211F-CG </a:t>
            </a:r>
            <a:r>
              <a:rPr lang="en-US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 burnt </a:t>
            </a:r>
          </a:p>
          <a:p>
            <a:pPr marL="285750">
              <a:lnSpc>
                <a:spcPct val="150000"/>
              </a:lnSpc>
            </a:pPr>
            <a:r>
              <a:rPr lang="en-US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-- </a:t>
            </a:r>
            <a:r>
              <a:rPr lang="en-US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 #11,#14,#21: R825,R826 </a:t>
            </a:r>
            <a:r>
              <a:rPr lang="en-US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 burnt</a:t>
            </a:r>
          </a:p>
          <a:p>
            <a:pPr marL="285750">
              <a:lnSpc>
                <a:spcPct val="150000"/>
              </a:lnSpc>
            </a:pPr>
            <a:r>
              <a:rPr lang="en-US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-- NG #9,23,24,26</a:t>
            </a:r>
            <a:r>
              <a:rPr lang="en-US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REG_OUT </a:t>
            </a:r>
            <a:r>
              <a:rPr lang="pt-BR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short 0 ohm follow </a:t>
            </a:r>
            <a:r>
              <a:rPr lang="pt-BR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U801_RTL8211F-CG.</a:t>
            </a:r>
            <a:r>
              <a:rPr lang="pt-BR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Vender </a:t>
            </a:r>
            <a:r>
              <a:rPr lang="en-US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had</a:t>
            </a:r>
          </a:p>
          <a:p>
            <a:pPr marL="285750">
              <a:lnSpc>
                <a:spcPct val="150000"/>
              </a:lnSpc>
            </a:pPr>
            <a:r>
              <a:rPr lang="en-US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FA for this component</a:t>
            </a:r>
            <a:r>
              <a:rPr lang="en-US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suspect ESD</a:t>
            </a:r>
            <a:r>
              <a:rPr lang="en-US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SQE can co-work with vendor</a:t>
            </a:r>
          </a:p>
          <a:p>
            <a:pPr marL="285750">
              <a:lnSpc>
                <a:spcPct val="150000"/>
              </a:lnSpc>
            </a:pPr>
            <a:r>
              <a:rPr lang="en-US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AMLOGIC analysis material </a:t>
            </a:r>
            <a:r>
              <a:rPr lang="en-US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fail. Owner: </a:t>
            </a:r>
            <a:r>
              <a:rPr lang="en-US" sz="2000" dirty="0" err="1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SQE.Gavin</a:t>
            </a:r>
            <a:endParaRPr lang="en-US" sz="2000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571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 block fail  </a:t>
            </a:r>
            <a:r>
              <a:rPr lang="en-US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-- </a:t>
            </a:r>
            <a:r>
              <a:rPr lang="en-US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 #4,7,8,10,19,20</a:t>
            </a:r>
            <a:r>
              <a:rPr lang="en-US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P3V3 short 0 ohm follow </a:t>
            </a:r>
            <a:r>
              <a:rPr lang="pt-BR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U1_S905X2_B. </a:t>
            </a:r>
            <a:r>
              <a:rPr lang="en-US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Vender </a:t>
            </a:r>
            <a:r>
              <a:rPr lang="en-US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had FA for this component</a:t>
            </a:r>
            <a:r>
              <a:rPr lang="en-US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suspect ESD</a:t>
            </a:r>
            <a:r>
              <a:rPr lang="en-US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SQE can co-work with vendor AMLOGIC analysis material fail. Owner: </a:t>
            </a:r>
            <a:r>
              <a:rPr lang="en-US" sz="2000" dirty="0" err="1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SQE.Gavin</a:t>
            </a:r>
            <a:endParaRPr lang="en-US" sz="2000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571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Keep track factory environment (Tem: 19-27°C &amp; Humidity: 31-59%R.H) to preserve material.</a:t>
            </a:r>
            <a:endParaRPr lang="pt-BR" sz="2000" dirty="0" smtClean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85750" indent="571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eMMC </a:t>
            </a:r>
            <a:r>
              <a:rPr lang="pt-BR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block fail </a:t>
            </a:r>
            <a:r>
              <a:rPr lang="pt-BR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– NG #17: U303 </a:t>
            </a:r>
            <a:r>
              <a:rPr lang="pt-BR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was burt </a:t>
            </a:r>
            <a:r>
              <a:rPr lang="pt-BR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Suspect scrap  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7443470"/>
              </p:ext>
            </p:extLst>
          </p:nvPr>
        </p:nvGraphicFramePr>
        <p:xfrm>
          <a:off x="6954795" y="2716704"/>
          <a:ext cx="1114425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02" name="Packager Shell Object" showAsIcon="1" r:id="rId3" imgW="1114516" imgH="514290" progId="Package">
                  <p:embed/>
                </p:oleObj>
              </mc:Choice>
              <mc:Fallback>
                <p:oleObj name="Packager Shell Object" showAsIcon="1" r:id="rId3" imgW="1114516" imgH="514290" progId="Package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954795" y="2716704"/>
                        <a:ext cx="1114425" cy="514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460289"/>
              </p:ext>
            </p:extLst>
          </p:nvPr>
        </p:nvGraphicFramePr>
        <p:xfrm>
          <a:off x="3733983" y="4089986"/>
          <a:ext cx="1114425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03" name="Packager Shell Object" showAsIcon="1" r:id="rId5" imgW="1114516" imgH="514290" progId="Package">
                  <p:embed/>
                </p:oleObj>
              </mc:Choice>
              <mc:Fallback>
                <p:oleObj name="Packager Shell Object" showAsIcon="1" r:id="rId5" imgW="1114516" imgH="514290" progId="Package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733983" y="4089986"/>
                        <a:ext cx="1114425" cy="514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ight Brace 7"/>
          <p:cNvSpPr/>
          <p:nvPr/>
        </p:nvSpPr>
        <p:spPr>
          <a:xfrm>
            <a:off x="9347198" y="1382366"/>
            <a:ext cx="419101" cy="736600"/>
          </a:xfrm>
          <a:prstGeom prst="righ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9880600" y="1566000"/>
            <a:ext cx="1638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Suspect scrap</a:t>
            </a:r>
            <a:endParaRPr 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1307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14956</TotalTime>
  <Words>3911</Words>
  <Application>Microsoft Office PowerPoint</Application>
  <PresentationFormat>Widescreen</PresentationFormat>
  <Paragraphs>1807</Paragraphs>
  <Slides>27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27</vt:i4>
      </vt:variant>
    </vt:vector>
  </HeadingPairs>
  <TitlesOfParts>
    <vt:vector size="42" baseType="lpstr">
      <vt:lpstr>等线</vt:lpstr>
      <vt:lpstr>Microsoft JhengHei</vt:lpstr>
      <vt:lpstr>Microsoft JhengHei</vt:lpstr>
      <vt:lpstr>Microsoft YaHei</vt:lpstr>
      <vt:lpstr>新細明體</vt:lpstr>
      <vt:lpstr>SimSun</vt:lpstr>
      <vt:lpstr>Arial</vt:lpstr>
      <vt:lpstr>Calibri</vt:lpstr>
      <vt:lpstr>Calibri Light</vt:lpstr>
      <vt:lpstr>Cambria Math</vt:lpstr>
      <vt:lpstr>Wingdings</vt:lpstr>
      <vt:lpstr>Office Theme</vt:lpstr>
      <vt:lpstr>Worksheet</vt:lpstr>
      <vt:lpstr>Document</vt:lpstr>
      <vt:lpstr>Packager Shell Object</vt:lpstr>
      <vt:lpstr>BFX AT-100 RMA 25PCS RMA &amp; 1PCS DOA FA REPORT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T99X171.00 RMA 26PCS FA REPORT</dc:title>
  <dc:creator>吳輝午</dc:creator>
  <cp:lastModifiedBy>阮氏姮</cp:lastModifiedBy>
  <cp:revision>337</cp:revision>
  <dcterms:created xsi:type="dcterms:W3CDTF">2024-11-22T01:26:06Z</dcterms:created>
  <dcterms:modified xsi:type="dcterms:W3CDTF">2025-01-06T06:40:18Z</dcterms:modified>
</cp:coreProperties>
</file>